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60" r:id="rId3"/>
    <p:sldId id="261" r:id="rId4"/>
    <p:sldId id="285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56" r:id="rId16"/>
    <p:sldId id="284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33ADA-D8D7-426B-9DA3-08D3A9758EE3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033128-0D68-4DD1-9F29-29F373C91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445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8D8855-8F53-4792-ADFE-1689DC2233A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40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B26A-5F69-42C9-A035-9AE5475697B6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D78A-D39E-4869-AE28-4DCBFCF11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746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B26A-5F69-42C9-A035-9AE5475697B6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D78A-D39E-4869-AE28-4DCBFCF11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347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B26A-5F69-42C9-A035-9AE5475697B6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D78A-D39E-4869-AE28-4DCBFCF11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667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B26A-5F69-42C9-A035-9AE5475697B6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D78A-D39E-4869-AE28-4DCBFCF11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201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B26A-5F69-42C9-A035-9AE5475697B6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D78A-D39E-4869-AE28-4DCBFCF11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0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B26A-5F69-42C9-A035-9AE5475697B6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D78A-D39E-4869-AE28-4DCBFCF11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5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B26A-5F69-42C9-A035-9AE5475697B6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D78A-D39E-4869-AE28-4DCBFCF11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338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B26A-5F69-42C9-A035-9AE5475697B6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D78A-D39E-4869-AE28-4DCBFCF11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4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B26A-5F69-42C9-A035-9AE5475697B6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D78A-D39E-4869-AE28-4DCBFCF11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308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B26A-5F69-42C9-A035-9AE5475697B6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D78A-D39E-4869-AE28-4DCBFCF11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80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B26A-5F69-42C9-A035-9AE5475697B6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D78A-D39E-4869-AE28-4DCBFCF11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46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3B26A-5F69-42C9-A035-9AE5475697B6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6D78A-D39E-4869-AE28-4DCBFCF11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06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7" t="-128" r="20013" b="79300"/>
          <a:stretch>
            <a:fillRect/>
          </a:stretch>
        </p:blipFill>
        <p:spPr bwMode="auto">
          <a:xfrm>
            <a:off x="3273425" y="225425"/>
            <a:ext cx="5499100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1530406" y="1736725"/>
            <a:ext cx="8985152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sr-Cyrl-RS" sz="2400" dirty="0"/>
              <a:t>Основне струковне студије</a:t>
            </a:r>
          </a:p>
          <a:p>
            <a:pPr algn="ctr"/>
            <a:r>
              <a:rPr lang="sr-Cyrl-RS" sz="3200" dirty="0" smtClean="0"/>
              <a:t>КЛИНИЧКЕ ЕВАЛУАЦИОНЕ И ТЕРАПИЈСКЕ ТЕХНИКЕ</a:t>
            </a:r>
            <a:r>
              <a:rPr lang="sr-Cyrl-RS" sz="3200" dirty="0"/>
              <a:t/>
            </a:r>
            <a:br>
              <a:rPr lang="sr-Cyrl-RS" sz="3200" dirty="0"/>
            </a:br>
            <a:r>
              <a:rPr lang="sr-Cyrl-RS" sz="3200" i="1" dirty="0"/>
              <a:t>- </a:t>
            </a:r>
            <a:r>
              <a:rPr lang="sr-Cyrl-RS" sz="3200" i="1" dirty="0" smtClean="0"/>
              <a:t>вежбе </a:t>
            </a:r>
            <a:r>
              <a:rPr lang="sr-Cyrl-RS" sz="3200" i="1" dirty="0"/>
              <a:t>-</a:t>
            </a:r>
            <a:endParaRPr lang="en-US" sz="3200" i="1" dirty="0"/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2100279" y="3614738"/>
            <a:ext cx="7845417" cy="107721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sr-Cyrl-RS" sz="3200" b="1" dirty="0" smtClean="0">
                <a:solidFill>
                  <a:srgbClr val="C00000"/>
                </a:solidFill>
              </a:rPr>
              <a:t>Специфичности сестринске анамнезе</a:t>
            </a:r>
            <a:br>
              <a:rPr lang="sr-Cyrl-RS" sz="3200" b="1" dirty="0" smtClean="0">
                <a:solidFill>
                  <a:srgbClr val="C00000"/>
                </a:solidFill>
              </a:rPr>
            </a:br>
            <a:r>
              <a:rPr lang="sr-Cyrl-RS" sz="3200" b="1" dirty="0" smtClean="0">
                <a:solidFill>
                  <a:srgbClr val="C00000"/>
                </a:solidFill>
              </a:rPr>
              <a:t>хематолошких и нефролошких пацијената</a:t>
            </a:r>
            <a:endParaRPr lang="en-US" sz="4400" b="1" dirty="0">
              <a:solidFill>
                <a:srgbClr val="C00000"/>
              </a:solidFill>
            </a:endParaRP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368300" y="5895975"/>
            <a:ext cx="30527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sr-Cyrl-RS" sz="2400"/>
              <a:t>Др Ђорђе Стевановић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52002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470"/>
    </mc:Choice>
    <mc:Fallback xmlns="">
      <p:transition spd="slow" advTm="1647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035" y="1989268"/>
            <a:ext cx="11145078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Ултразвучна дијагностика:</a:t>
            </a:r>
          </a:p>
          <a:p>
            <a:pPr>
              <a:spcAft>
                <a:spcPts val="0"/>
              </a:spcAft>
            </a:pPr>
            <a:r>
              <a:rPr lang="sr-Cyrl-RS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Ехо врата </a:t>
            </a: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– у левој супраклавиколарној јами присутна лимфаденопатија, која иде у прилог лимфопролиферативној болести;</a:t>
            </a:r>
          </a:p>
          <a:p>
            <a:pPr>
              <a:spcAft>
                <a:spcPts val="0"/>
              </a:spcAft>
            </a:pPr>
            <a:r>
              <a:rPr lang="sr-Cyrl-RS" b="1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Ехо аксилна</a:t>
            </a: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– присутна слабо изражена лимфаденопатија;</a:t>
            </a:r>
          </a:p>
          <a:p>
            <a:pPr>
              <a:spcAft>
                <a:spcPts val="0"/>
              </a:spcAft>
            </a:pPr>
            <a:r>
              <a:rPr lang="sr-Cyrl-RS" b="1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Ехо препона </a:t>
            </a: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– уредан.</a:t>
            </a:r>
          </a:p>
          <a:p>
            <a:pPr>
              <a:spcAft>
                <a:spcPts val="0"/>
              </a:spcAft>
            </a:pPr>
            <a:endParaRPr lang="sr-Cyrl-RS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sr-Cyrl-RS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sr-Cyrl-R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РТГ грудног коша:</a:t>
            </a:r>
          </a:p>
          <a:p>
            <a:pPr>
              <a:spcAft>
                <a:spcPts val="0"/>
              </a:spcAft>
            </a:pP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Проширен медијастинум (са леве стране). Без патолопких промена </a:t>
            </a:r>
            <a:b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 плућном паренхиму, КФ синуси јасни.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278296"/>
            <a:ext cx="3651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Корак 3 </a:t>
            </a:r>
            <a:r>
              <a:rPr lang="sr-Cyrl-RS" dirty="0" smtClean="0"/>
              <a:t>– Додатна дијагностика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465" y="3709742"/>
            <a:ext cx="3025459" cy="285737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8468724" y="3835912"/>
            <a:ext cx="1709530" cy="232654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85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507"/>
    </mc:Choice>
    <mc:Fallback xmlns="">
      <p:transition spd="slow" advTm="63507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78296"/>
            <a:ext cx="3651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Корак 3 </a:t>
            </a:r>
            <a:r>
              <a:rPr lang="sr-Cyrl-RS" dirty="0" smtClean="0"/>
              <a:t>– Додатна дијагностика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3826" y="1219200"/>
            <a:ext cx="10778913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Компјутеризована томографија:</a:t>
            </a:r>
          </a:p>
          <a:p>
            <a:endParaRPr lang="sr-Cyrl-RS" dirty="0"/>
          </a:p>
          <a:p>
            <a:r>
              <a:rPr lang="sr-Cyrl-RS" dirty="0" smtClean="0"/>
              <a:t>Потврђена лимфаденопатија лево цервикално и супраклавикуларно, обострано аксиларно, као и у горњем</a:t>
            </a:r>
            <a:br>
              <a:rPr lang="sr-Cyrl-RS" dirty="0" smtClean="0"/>
            </a:br>
            <a:r>
              <a:rPr lang="sr-Cyrl-RS" dirty="0" smtClean="0"/>
              <a:t>медијастинуму (паратрахеално, субкаринално, парахиларно).</a:t>
            </a:r>
          </a:p>
          <a:p>
            <a:r>
              <a:rPr lang="sr-Cyrl-RS" dirty="0" smtClean="0"/>
              <a:t>Слезина уредна, али јетра са присутном променом 3х2 цм. Остатак абдомена уредан.</a:t>
            </a:r>
          </a:p>
          <a:p>
            <a:endParaRPr lang="sr-Cyrl-RS" dirty="0"/>
          </a:p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Биопсија лимфног чвора</a:t>
            </a:r>
            <a:r>
              <a:rPr lang="sr-Cyrl-RS" dirty="0" smtClean="0"/>
              <a:t>:</a:t>
            </a:r>
          </a:p>
          <a:p>
            <a:endParaRPr lang="sr-Cyrl-RS" dirty="0" smtClean="0"/>
          </a:p>
          <a:p>
            <a:r>
              <a:rPr lang="sr-Cyrl-RS" dirty="0" smtClean="0"/>
              <a:t>Хистолошког и имунохистохемијском анализом, поставља се дијагноза Ходџкиновог лимфома</a:t>
            </a:r>
            <a:br>
              <a:rPr lang="sr-Cyrl-RS" dirty="0" smtClean="0"/>
            </a:br>
            <a:r>
              <a:rPr lang="sr-Cyrl-RS" dirty="0" smtClean="0"/>
              <a:t>(нодуларно-склеротични тип), са верификованим Рид-Штернберговим ћелијама, </a:t>
            </a:r>
            <a:r>
              <a:rPr lang="en-US" i="1" dirty="0" smtClean="0"/>
              <a:t>CD </a:t>
            </a:r>
            <a:r>
              <a:rPr lang="en-US" dirty="0" smtClean="0"/>
              <a:t>30 +. </a:t>
            </a:r>
          </a:p>
          <a:p>
            <a:endParaRPr lang="en-US" dirty="0"/>
          </a:p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Биопсија костне сржи:</a:t>
            </a:r>
          </a:p>
          <a:p>
            <a:endParaRPr lang="sr-Cyrl-RS" dirty="0" smtClean="0"/>
          </a:p>
          <a:p>
            <a:r>
              <a:rPr lang="sr-Cyrl-RS" dirty="0" smtClean="0"/>
              <a:t>Без захваћености.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10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623"/>
    </mc:Choice>
    <mc:Fallback xmlns="">
      <p:transition spd="slow" advTm="3162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339" y="702365"/>
            <a:ext cx="1682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Закључак ?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339" y="1775791"/>
            <a:ext cx="1166716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Пацијенткињи је постављена дијагноза Ходџкиновог лимфома, са присутном екстранодуларном локализацијом</a:t>
            </a:r>
          </a:p>
          <a:p>
            <a:r>
              <a:rPr lang="sr-Cyrl-RS" dirty="0" smtClean="0"/>
              <a:t>(лезија на јетри). </a:t>
            </a:r>
            <a:br>
              <a:rPr lang="sr-Cyrl-RS" dirty="0" smtClean="0"/>
            </a:br>
            <a:r>
              <a:rPr lang="sr-Cyrl-RS" dirty="0" smtClean="0"/>
              <a:t>Према класификацији, у питању је </a:t>
            </a:r>
            <a:r>
              <a:rPr lang="en-US" dirty="0" smtClean="0"/>
              <a:t>IV </a:t>
            </a:r>
            <a:r>
              <a:rPr lang="sr-Cyrl-RS" dirty="0" smtClean="0"/>
              <a:t>стадијум</a:t>
            </a:r>
            <a:r>
              <a:rPr lang="en-US" dirty="0" smtClean="0"/>
              <a:t>, </a:t>
            </a:r>
            <a:r>
              <a:rPr lang="sr-Cyrl-RS" dirty="0" smtClean="0"/>
              <a:t>али са добром прогнозом (према интернационалном прогностичком</a:t>
            </a:r>
            <a:br>
              <a:rPr lang="sr-Cyrl-RS" dirty="0" smtClean="0"/>
            </a:br>
            <a:r>
              <a:rPr lang="sr-Cyrl-RS" dirty="0" smtClean="0"/>
              <a:t>скору за Ходџкинов лимфом; ИПС = 1)</a:t>
            </a:r>
          </a:p>
          <a:p>
            <a:endParaRPr lang="sr-Cyrl-RS" dirty="0"/>
          </a:p>
          <a:p>
            <a:r>
              <a:rPr lang="sr-Cyrl-RS" dirty="0" smtClean="0"/>
              <a:t>Вратни и супраклавикуларни лимфни чворови палпаторно одговарају налазу лимфопролиферативне болести.</a:t>
            </a:r>
          </a:p>
          <a:p>
            <a:r>
              <a:rPr lang="sr-Cyrl-RS" dirty="0" smtClean="0"/>
              <a:t>Пацијенткиња наводи тзв. „Б СИМПТОМЕ“ (повишену телесну температуру, ноћно презнојавање, губитак у ТМ).</a:t>
            </a:r>
          </a:p>
          <a:p>
            <a:endParaRPr lang="sr-Cyrl-RS" dirty="0" smtClean="0"/>
          </a:p>
          <a:p>
            <a:r>
              <a:rPr lang="sr-Cyrl-RS" dirty="0" smtClean="0"/>
              <a:t>С обзиром да смо већ на почетку посумњали на лимфом, даљим анамнестичким испитивањем покушали смо да</a:t>
            </a: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>утврдимо да ли пацијенткиња има неке од симпома који би указали на ширење болести:</a:t>
            </a:r>
            <a:br>
              <a:rPr lang="sr-Cyrl-RS" dirty="0" smtClean="0"/>
            </a:br>
            <a:r>
              <a:rPr lang="sr-Cyrl-RS" dirty="0" smtClean="0"/>
              <a:t>Испитивали смо постојање анемије, леукопеније и тромбоцитопеније, јер би то указало за захватање костне сржи;</a:t>
            </a:r>
            <a:br>
              <a:rPr lang="sr-Cyrl-RS" dirty="0" smtClean="0"/>
            </a:br>
            <a:r>
              <a:rPr lang="sr-Cyrl-RS" dirty="0" smtClean="0"/>
              <a:t>Испитивали смо болове у костима, јер би то указало на захватање коштаног ткива;</a:t>
            </a:r>
          </a:p>
          <a:p>
            <a:r>
              <a:rPr lang="sr-Cyrl-RS" dirty="0" smtClean="0"/>
              <a:t>Испитивали смо кашаљ, гушење и бол у грудима, јер би то указало на инфилтрацију плућа и перикарда;</a:t>
            </a:r>
          </a:p>
          <a:p>
            <a:r>
              <a:rPr lang="sr-Cyrl-RS" dirty="0" smtClean="0"/>
              <a:t>Испитивали смо поремећај вида, јер би он указао на инфилтрацију ЦНС-а.</a:t>
            </a:r>
          </a:p>
        </p:txBody>
      </p:sp>
    </p:spTree>
    <p:extLst>
      <p:ext uri="{BB962C8B-B14F-4D97-AF65-F5344CB8AC3E}">
        <p14:creationId xmlns:p14="http://schemas.microsoft.com/office/powerpoint/2010/main" val="232519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100"/>
    </mc:Choice>
    <mc:Fallback xmlns="">
      <p:transition spd="slow" advTm="861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339" y="702365"/>
            <a:ext cx="2546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Даљи ток лечења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339" y="1775791"/>
            <a:ext cx="8799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Пацијенткиња је наставила лечење хемиотерапијом, према одговарајућем протоколу.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1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92"/>
    </mc:Choice>
    <mc:Fallback xmlns="">
      <p:transition spd="slow" advTm="6592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887" y="1766065"/>
            <a:ext cx="1395944" cy="13959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4556" y="2255102"/>
            <a:ext cx="55295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Корисне смернице у вези са узимањем </a:t>
            </a:r>
            <a:b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анамнезе у нефролошким болестима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476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09"/>
    </mc:Choice>
    <mc:Fallback xmlns="">
      <p:transition spd="slow" advTm="7509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7086" y="702469"/>
            <a:ext cx="11904617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Општи симптоми </a:t>
            </a:r>
            <a:r>
              <a:rPr lang="sr-Cyrl-RS" dirty="0"/>
              <a:t/>
            </a:r>
            <a:br>
              <a:rPr lang="sr-Cyrl-RS" dirty="0"/>
            </a:br>
            <a:r>
              <a:rPr lang="en-US" dirty="0" err="1" smtClean="0"/>
              <a:t>умор</a:t>
            </a:r>
            <a:r>
              <a:rPr lang="en-US" dirty="0" smtClean="0"/>
              <a:t>, </a:t>
            </a:r>
            <a:r>
              <a:rPr lang="en-US" dirty="0" err="1" smtClean="0"/>
              <a:t>малакса</a:t>
            </a:r>
            <a:r>
              <a:rPr lang="sr-Cyrl-RS" dirty="0" smtClean="0"/>
              <a:t>лост</a:t>
            </a:r>
            <a:r>
              <a:rPr lang="en-US" dirty="0" smtClean="0"/>
              <a:t>,</a:t>
            </a:r>
            <a:r>
              <a:rPr lang="sr-Cyrl-RS" dirty="0" smtClean="0"/>
              <a:t> слабост</a:t>
            </a:r>
            <a:r>
              <a:rPr lang="en-US" dirty="0" smtClean="0"/>
              <a:t>, </a:t>
            </a:r>
            <a:r>
              <a:rPr lang="sr-Cyrl-RS" dirty="0" smtClean="0"/>
              <a:t>мучнина, повраћање, губитак апетита</a:t>
            </a:r>
            <a:br>
              <a:rPr lang="sr-Cyrl-RS" dirty="0" smtClean="0"/>
            </a:br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Кожа</a:t>
            </a:r>
            <a:r>
              <a:rPr lang="sr-Cyrl-RS" dirty="0"/>
              <a:t/>
            </a:r>
            <a:br>
              <a:rPr lang="sr-Cyrl-RS" dirty="0"/>
            </a:br>
            <a:r>
              <a:rPr lang="en-US" dirty="0" err="1" smtClean="0"/>
              <a:t>жућкасто</a:t>
            </a:r>
            <a:r>
              <a:rPr lang="en-US" dirty="0" smtClean="0"/>
              <a:t> </a:t>
            </a:r>
            <a:r>
              <a:rPr lang="en-US" dirty="0" err="1"/>
              <a:t>загасита</a:t>
            </a:r>
            <a:r>
              <a:rPr lang="sr-Cyrl-RS" dirty="0"/>
              <a:t>/боје сламе (услед задржавања/ретенције метаболичких продуката; </a:t>
            </a:r>
            <a:r>
              <a:rPr lang="sr-Cyrl-RS" dirty="0" smtClean="0"/>
              <a:t>анемија</a:t>
            </a:r>
            <a:r>
              <a:rPr lang="sr-Cyrl-RS" dirty="0"/>
              <a:t>); Уремијско </a:t>
            </a:r>
            <a:r>
              <a:rPr lang="sr-Cyrl-RS" dirty="0" smtClean="0"/>
              <a:t>иње.  Свраб коже,...</a:t>
            </a:r>
            <a:br>
              <a:rPr lang="sr-Cyrl-RS" dirty="0" smtClean="0"/>
            </a:br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Кардиоваскуларни систем </a:t>
            </a:r>
            <a:r>
              <a:rPr lang="sr-Cyrl-RS" dirty="0" smtClean="0"/>
              <a:t> </a:t>
            </a:r>
            <a:br>
              <a:rPr lang="sr-Cyrl-RS" dirty="0" smtClean="0"/>
            </a:br>
            <a:r>
              <a:rPr lang="sr-Cyrl-RS" dirty="0" smtClean="0"/>
              <a:t>поремећај ТА (чешће хипертензија), аритмије, срчана слабост (кардио-ренални синдром), коронарна артеријска болест, последице услед хиперволемије,... Гушење, диспнеа; Кусмаулово дисање (изражен уремијски синдром, метаболичка ацидоза)	     </a:t>
            </a:r>
          </a:p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Хематопоезни систем 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анемија (недостатак еритропоетина), крвављење, ...</a:t>
            </a:r>
          </a:p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Неуролошки </a:t>
            </a: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>грчеви, главобоља, несаница, успорен ток мисли, депресија ...</a:t>
            </a:r>
            <a:br>
              <a:rPr lang="sr-Cyrl-RS" dirty="0" smtClean="0"/>
            </a:br>
            <a:r>
              <a:rPr lang="sr-Cyrl-RS" dirty="0" smtClean="0"/>
              <a:t>Квантитативни поремећаји свести </a:t>
            </a:r>
            <a:r>
              <a:rPr lang="sr-Cyrl-RS" dirty="0"/>
              <a:t>(изражен уремијски синдром, метаболичка ацидоза</a:t>
            </a:r>
            <a:r>
              <a:rPr lang="sr-Cyrl-RS" dirty="0" smtClean="0"/>
              <a:t>)</a:t>
            </a:r>
          </a:p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Локомоторни системи </a:t>
            </a: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>слабост мускулатуре, спонтане руптуре тетива и спонтатни преломи  и болови у костима</a:t>
            </a:r>
            <a:br>
              <a:rPr lang="sr-Cyrl-RS" dirty="0" smtClean="0"/>
            </a:br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Гастроинтестилани тракт</a:t>
            </a:r>
            <a:b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sr-Cyrl-RS" dirty="0" smtClean="0"/>
              <a:t>мелена, хематемеза, ...</a:t>
            </a:r>
          </a:p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Телесна температура </a:t>
            </a:r>
            <a:r>
              <a:rPr lang="sr-Cyrl-RS" dirty="0" smtClean="0"/>
              <a:t> </a:t>
            </a:r>
            <a:br>
              <a:rPr lang="sr-Cyrl-RS" dirty="0" smtClean="0"/>
            </a:br>
            <a:r>
              <a:rPr lang="sr-Cyrl-RS" dirty="0" smtClean="0"/>
              <a:t>често субфебрилни у хроничним стањима; фебрилност у склопу инфекција,...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4823" y="156754"/>
            <a:ext cx="6889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solidFill>
                  <a:srgbClr val="C00000"/>
                </a:solidFill>
              </a:rPr>
              <a:t>Како изгледа пацијент са бубрежним обољењем?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23040" y="5564891"/>
            <a:ext cx="26321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Cyrl-RS" b="1" dirty="0" smtClean="0">
                <a:solidFill>
                  <a:schemeClr val="accent1">
                    <a:lumMod val="50000"/>
                  </a:schemeClr>
                </a:solidFill>
              </a:rPr>
              <a:t>Подаци добијени </a:t>
            </a:r>
            <a:br>
              <a:rPr lang="sr-Cyrl-RS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sr-Cyrl-RS" b="1" dirty="0" smtClean="0">
                <a:solidFill>
                  <a:schemeClr val="accent1">
                    <a:lumMod val="50000"/>
                  </a:schemeClr>
                </a:solidFill>
              </a:rPr>
              <a:t>личном, породичном и </a:t>
            </a:r>
            <a:br>
              <a:rPr lang="sr-Cyrl-RS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sr-Cyrl-RS" b="1" dirty="0" smtClean="0">
                <a:solidFill>
                  <a:schemeClr val="accent1">
                    <a:lumMod val="50000"/>
                  </a:schemeClr>
                </a:solidFill>
              </a:rPr>
              <a:t>социоепидемиолошком</a:t>
            </a:r>
            <a:br>
              <a:rPr lang="sr-Cyrl-RS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sr-Cyrl-RS" b="1" dirty="0" smtClean="0">
                <a:solidFill>
                  <a:schemeClr val="accent1">
                    <a:lumMod val="50000"/>
                  </a:schemeClr>
                </a:solidFill>
              </a:rPr>
              <a:t>анамнезом !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532158" y="5011340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3600" b="1" dirty="0" smtClean="0">
                <a:solidFill>
                  <a:schemeClr val="accent1">
                    <a:lumMod val="50000"/>
                  </a:schemeClr>
                </a:solidFill>
              </a:rPr>
              <a:t>+</a:t>
            </a: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359572" y="4911634"/>
            <a:ext cx="2971765" cy="2037806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67246"/>
            <a:ext cx="332667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0" y="2207623"/>
            <a:ext cx="332667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0" y="3326675"/>
            <a:ext cx="332667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0" y="3897086"/>
            <a:ext cx="332667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0" y="4763589"/>
            <a:ext cx="332667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0" y="5334000"/>
            <a:ext cx="332667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0" y="5921828"/>
            <a:ext cx="332667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1136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914"/>
    </mc:Choice>
    <mc:Fallback xmlns="">
      <p:transition spd="slow" advTm="112914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6423" y="587732"/>
            <a:ext cx="658368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ЕДЕМИ (бубрежног порекла)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Мекан, еластичан, тестаст, на притисак дуго остаје удубљење, чешће израженији ујутру, не прате силу Земљине теже.</a:t>
            </a:r>
          </a:p>
          <a:p>
            <a:r>
              <a:rPr lang="sr-Cyrl-RS" dirty="0" smtClean="0"/>
              <a:t>Могу бити присутни генерализовано (анасарка)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274" y="267983"/>
            <a:ext cx="3545929" cy="222172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6423" y="2149573"/>
            <a:ext cx="9622971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БОЛ</a:t>
            </a:r>
            <a:endParaRPr lang="sr-Cyrl-R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/>
              <a:t>обољења</a:t>
            </a:r>
            <a:r>
              <a:rPr lang="en-US" dirty="0"/>
              <a:t> </a:t>
            </a:r>
            <a:r>
              <a:rPr lang="en-US" dirty="0" err="1"/>
              <a:t>бубрега</a:t>
            </a:r>
            <a:r>
              <a:rPr lang="en-US" dirty="0"/>
              <a:t> </a:t>
            </a:r>
            <a:r>
              <a:rPr lang="en-US" dirty="0" err="1"/>
              <a:t>бол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туп</a:t>
            </a:r>
            <a:r>
              <a:rPr lang="en-US" dirty="0"/>
              <a:t> у </a:t>
            </a:r>
            <a:r>
              <a:rPr lang="en-US" dirty="0" err="1"/>
              <a:t>пределу</a:t>
            </a:r>
            <a:r>
              <a:rPr lang="en-US" dirty="0"/>
              <a:t> </a:t>
            </a:r>
            <a:r>
              <a:rPr lang="en-US" dirty="0" err="1" smtClean="0"/>
              <a:t>слабина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Калкулоза – бубрежна колика</a:t>
            </a:r>
            <a:br>
              <a:rPr lang="sr-Cyrl-RS" dirty="0" smtClean="0"/>
            </a:br>
            <a:r>
              <a:rPr lang="sr-Cyrl-RS" smtClean="0"/>
              <a:t>Инфекције мокраћне бешике </a:t>
            </a:r>
            <a:r>
              <a:rPr lang="sr-Cyrl-RS" dirty="0" smtClean="0"/>
              <a:t>и мокраћних путева – жарење и печење приликом мокрења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6423" y="3380679"/>
            <a:ext cx="1016919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МОКРЕЊЕ</a:t>
            </a:r>
            <a:endParaRPr lang="sr-Cyrl-R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sr-Cyrl-RS" dirty="0" smtClean="0"/>
              <a:t>Полиурија, олигурија, анурија; никтурија; ретенција урина; инконтиненција; полакизурија; дизурија;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6423" y="4057787"/>
            <a:ext cx="609776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УРИН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Преглед и анализе урина, седимент урина, уринокултура,...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6423" y="4734895"/>
            <a:ext cx="927952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ЛАБОРАТОРИЈА</a:t>
            </a:r>
            <a:endParaRPr lang="sr-Cyrl-R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sr-Cyrl-RS" dirty="0" smtClean="0"/>
              <a:t>Серумски креатинин и уреа; Клиренс креатинина (ЈГФ); серумски протеини и албумини; и ...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6423" y="5412003"/>
            <a:ext cx="19980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i="1" dirty="0" smtClean="0">
                <a:solidFill>
                  <a:schemeClr val="accent1">
                    <a:lumMod val="50000"/>
                  </a:schemeClr>
                </a:solidFill>
              </a:rPr>
              <a:t>Imaging</a:t>
            </a:r>
            <a:r>
              <a:rPr lang="sr-Latn-RS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технике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95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358"/>
    </mc:Choice>
    <mc:Fallback xmlns="">
      <p:transition spd="slow" advTm="174358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3" y="352425"/>
            <a:ext cx="1120775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1727200" y="681038"/>
            <a:ext cx="30957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 dirty="0"/>
              <a:t>Клинички случај бр. 2</a:t>
            </a:r>
            <a:endParaRPr lang="en-US" sz="2400" b="1" dirty="0"/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336550" y="1735138"/>
            <a:ext cx="111458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dirty="0" smtClean="0"/>
              <a:t>Пацијент, </a:t>
            </a:r>
            <a:r>
              <a:rPr lang="sr-Cyrl-RS" sz="2400" dirty="0"/>
              <a:t>старости </a:t>
            </a:r>
            <a:r>
              <a:rPr lang="sr-Cyrl-RS" sz="2400" dirty="0" smtClean="0"/>
              <a:t>70 година, </a:t>
            </a:r>
            <a:r>
              <a:rPr lang="sr-Cyrl-RS" sz="2400" dirty="0"/>
              <a:t>долази на </a:t>
            </a:r>
            <a:r>
              <a:rPr lang="sr-Cyrl-RS" sz="2400" dirty="0" smtClean="0"/>
              <a:t>амбулантни преглед нефролога због</a:t>
            </a:r>
            <a:endParaRPr lang="en-US" sz="2400" dirty="0"/>
          </a:p>
          <a:p>
            <a:endParaRPr lang="en-US" sz="2400" dirty="0"/>
          </a:p>
          <a:p>
            <a:pPr>
              <a:defRPr/>
            </a:pPr>
            <a:r>
              <a:rPr lang="sr-Cyrl-RS" sz="2400" dirty="0" smtClean="0"/>
              <a:t>мучнине, повраћања, слабости и малаксалости, губитка </a:t>
            </a:r>
            <a:r>
              <a:rPr lang="sr-Cyrl-RS" sz="2400" dirty="0"/>
              <a:t>апетита</a:t>
            </a:r>
          </a:p>
        </p:txBody>
      </p:sp>
    </p:spTree>
    <p:extLst>
      <p:ext uri="{BB962C8B-B14F-4D97-AF65-F5344CB8AC3E}">
        <p14:creationId xmlns:p14="http://schemas.microsoft.com/office/powerpoint/2010/main" val="154166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8"/>
    </mc:Choice>
    <mc:Fallback xmlns="">
      <p:transition spd="slow" advTm="13008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304800" y="277813"/>
            <a:ext cx="4562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Корак 1 </a:t>
            </a:r>
            <a:r>
              <a:rPr lang="sr-Cyrl-RS"/>
              <a:t>– Анамнеза и физикални преглед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" y="1032979"/>
            <a:ext cx="11063288" cy="56630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Анамнеза:</a:t>
            </a:r>
          </a:p>
          <a:p>
            <a:pPr>
              <a:defRPr/>
            </a:pPr>
            <a:r>
              <a:rPr lang="sr-Cyrl-RS" dirty="0" smtClean="0">
                <a:latin typeface="+mn-lt"/>
                <a:cs typeface="+mn-cs"/>
              </a:rPr>
              <a:t>Пацијент </a:t>
            </a:r>
            <a:r>
              <a:rPr lang="sr-Cyrl-RS" dirty="0">
                <a:latin typeface="+mn-lt"/>
                <a:cs typeface="+mn-cs"/>
              </a:rPr>
              <a:t>се доминантно жали на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мучнину,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повраћање, слабост, малаксалост, губитак апетита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Болест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је почела две недеље пре хоспитализације у виду слабости, малаксалости, замарања. Наведене тегобе се јављају при уобичајеним дневним активностима. Најпре се јавила слабост у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ногама,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а затим и у рукама. Мучнина и повраћање су почели седам дана пре хоспитализације, наводи да је повраћао 1-2 пута дневно, углавном конзумирану храну. Негира повишену телесну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температуру. Додатно наводи гушење и замарање.</a:t>
            </a:r>
            <a:b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Урогенитални тракт: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наводи да уредно мокри, последњих месец дана је приметио да измокрава мању количину мокраће него раније. Наводи да мокри ноћу најмање 2 пута, негира сметње при мокрењу, мокраћа је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замућена.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Након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две недеље од појаве симптома јавио се надлежном лекару Дома Здравља који је индиковао лабораторијске претраге након чијих резултата је упућен у Центар за нефрологију и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дијализу</a:t>
            </a:r>
          </a:p>
          <a:p>
            <a:pPr>
              <a:defRPr/>
            </a:pPr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Лечи се од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повишеног артеријског притиска, 20 година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уназад (у терапији АЦЕ инхибитор, тиазидни диуретик, антагониста Ца канала). Лечи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се због шећерне болести, на оралним хипогликемицима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(Метформин 2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 1000 mg).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егира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алергије на храну и лекове. </a:t>
            </a:r>
          </a:p>
          <a:p>
            <a:pPr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Има позитивно породично оптерећење за КВ болести.</a:t>
            </a:r>
            <a:r>
              <a:rPr lang="sr-Cyrl-RS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sr-Cyrl-RS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Б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ивши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пушач, до пре 10 година. Повремено конзумира алкохолна пића.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 smtClean="0">
                <a:latin typeface="+mn-lt"/>
                <a:cs typeface="+mn-cs"/>
              </a:rPr>
              <a:t> </a:t>
            </a: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0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960"/>
    </mc:Choice>
    <mc:Fallback xmlns="">
      <p:transition spd="slow" advTm="11496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304800" y="277813"/>
            <a:ext cx="4562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Корак 1 </a:t>
            </a:r>
            <a:r>
              <a:rPr lang="sr-Cyrl-RS"/>
              <a:t>– Анамнеза и физикални преглед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98438" y="1258888"/>
            <a:ext cx="11596687" cy="72327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Физикални преглед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>
              <a:defRPr/>
            </a:pPr>
            <a:r>
              <a:rPr lang="en-US" i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Status </a:t>
            </a:r>
            <a:r>
              <a:rPr lang="en-US" i="1" u="sng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praesens</a:t>
            </a:r>
            <a:r>
              <a:rPr lang="en-US" i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При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прегледу је свестан, оријентисан према себи и другим лицима, афебрилан, еупноичан, </a:t>
            </a:r>
            <a:r>
              <a:rPr lang="sr-Cyrl-RS" sz="2000" b="1" dirty="0">
                <a:solidFill>
                  <a:srgbClr val="C00000"/>
                </a:solidFill>
              </a:rPr>
              <a:t>бледо-жуте пребојености коже,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нормалне остемускуларне грађе и ухрањености, </a:t>
            </a:r>
            <a:r>
              <a:rPr lang="sr-Cyrl-RS" sz="2000" b="1" dirty="0">
                <a:solidFill>
                  <a:srgbClr val="C00000"/>
                </a:solidFill>
              </a:rPr>
              <a:t>кожа ослабљеног тургора са екскоријиацијама на екстензорним странама доњих и горњих екстремитета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без знакова за перифирену лимфаденопатију и хеморагијски синдром, заузима активан став у постељи, одаје утисак средње тешког болесника</a:t>
            </a:r>
          </a:p>
          <a:p>
            <a:pPr>
              <a:defRPr/>
            </a:pPr>
            <a:r>
              <a:rPr lang="sr-Cyrl-RS" i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Глава и врат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глава уобичајене конфигурације, </a:t>
            </a:r>
            <a:r>
              <a:rPr lang="sr-Cyrl-RS" sz="2000" b="1" dirty="0">
                <a:solidFill>
                  <a:srgbClr val="C00000"/>
                </a:solidFill>
              </a:rPr>
              <a:t>присутни благи едеми инфраорбитално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остали налаз уредан</a:t>
            </a:r>
          </a:p>
          <a:p>
            <a:pPr>
              <a:defRPr/>
            </a:pPr>
            <a:r>
              <a:rPr lang="sr-Cyrl-RS" i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Грудни кош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Аускултаторно над плућима обострано нормалан дисајни шум, без патолошких звучних феномена; Акција срца је ритмична, тонови јасни, чујан </a:t>
            </a:r>
            <a:r>
              <a:rPr lang="sr-Cyrl-RS" sz="2000" b="1" dirty="0">
                <a:solidFill>
                  <a:srgbClr val="C00000"/>
                </a:solidFill>
              </a:rPr>
              <a:t>благ ситолни шум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над срчаним врхом.</a:t>
            </a:r>
          </a:p>
          <a:p>
            <a:pPr>
              <a:defRPr/>
            </a:pPr>
            <a:r>
              <a:rPr lang="sr-Cyrl-RS" i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Абдомен: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мекан, палпаторно болно неосетљив на површну и дубоку палпацију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Лумбалне ложе неосетљиве на сукусију. </a:t>
            </a:r>
          </a:p>
          <a:p>
            <a:pPr>
              <a:defRPr/>
            </a:pPr>
            <a:r>
              <a:rPr lang="sr-Cyrl-RS" i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Екстремитети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sz="2000" b="1" dirty="0">
                <a:solidFill>
                  <a:srgbClr val="C00000"/>
                </a:solidFill>
              </a:rPr>
              <a:t>са благим претибијалним едемима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без деформитета. </a:t>
            </a:r>
          </a:p>
          <a:p>
            <a:pPr>
              <a:defRPr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sr-Latn-RS" i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EKG</a:t>
            </a: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синусни ритам, фр. 86/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min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присутни знаци </a:t>
            </a:r>
            <a:r>
              <a:rPr lang="sr-Cyrl-RS" sz="2000" b="1" dirty="0" smtClean="0">
                <a:solidFill>
                  <a:srgbClr val="C00000"/>
                </a:solidFill>
              </a:rPr>
              <a:t>хипертрофије </a:t>
            </a:r>
            <a:r>
              <a:rPr lang="sr-Cyrl-RS" sz="2000" b="1" dirty="0">
                <a:solidFill>
                  <a:srgbClr val="C00000"/>
                </a:solidFill>
              </a:rPr>
              <a:t>леве </a:t>
            </a:r>
            <a:r>
              <a:rPr lang="sr-Cyrl-RS" sz="2000" b="1" dirty="0" smtClean="0">
                <a:solidFill>
                  <a:srgbClr val="C00000"/>
                </a:solidFill>
              </a:rPr>
              <a:t>коморе</a:t>
            </a:r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sr-Cyrl-RS" i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ТА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150/90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mmHg</a:t>
            </a:r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sr-Cyrl-RS" i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Диуреза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за 24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 – 850 ml</a:t>
            </a:r>
          </a:p>
          <a:p>
            <a:pPr>
              <a:defRPr/>
            </a:pPr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/>
              <a:buChar char="•"/>
              <a:defRPr/>
            </a:pPr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/>
              <a:buChar char="•"/>
              <a:defRPr/>
            </a:pPr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/>
              <a:buChar char="•"/>
              <a:defRPr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/>
            </a:r>
            <a:br>
              <a:rPr lang="sr-Cyrl-RS" dirty="0">
                <a:latin typeface="+mn-lt"/>
                <a:cs typeface="+mn-cs"/>
              </a:rPr>
            </a:b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401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774"/>
    </mc:Choice>
    <mc:Fallback xmlns="">
      <p:transition spd="slow" advTm="8377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0087" y="503583"/>
            <a:ext cx="2722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План презентације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0087" y="1331844"/>
            <a:ext cx="6533199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Специфичности анамнезе код хематолошких пацијената</a:t>
            </a:r>
          </a:p>
          <a:p>
            <a:r>
              <a:rPr lang="sr-Cyrl-RS" sz="2000" b="1" i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sr-Cyrl-RS" sz="20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sr-Cyrl-RS" sz="2000" b="1" i="1" dirty="0" smtClean="0">
                <a:solidFill>
                  <a:schemeClr val="accent1">
                    <a:lumMod val="50000"/>
                  </a:schemeClr>
                </a:solidFill>
              </a:rPr>
              <a:t>Клинички случај број 1</a:t>
            </a:r>
            <a:br>
              <a:rPr lang="sr-Cyrl-RS" sz="20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sr-Cyrl-RS" i="1" dirty="0" smtClean="0"/>
              <a:t>Пацијенткиња са</a:t>
            </a:r>
            <a:r>
              <a:rPr lang="sr-Latn-RS" i="1" dirty="0" smtClean="0"/>
              <a:t> </a:t>
            </a:r>
            <a:r>
              <a:rPr lang="sr-Cyrl-RS" i="1" dirty="0" smtClean="0"/>
              <a:t>Ходџкиновим лимфпмом</a:t>
            </a:r>
          </a:p>
          <a:p>
            <a:endParaRPr lang="sr-Cyrl-RS" sz="2000" b="1" i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Специфичности анамнезе код нефролошких пацијената</a:t>
            </a:r>
          </a:p>
          <a:p>
            <a:endParaRPr lang="sr-Cyrl-RS" sz="20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sr-Cyrl-RS" sz="2000" b="1" i="1" dirty="0" smtClean="0">
                <a:solidFill>
                  <a:schemeClr val="accent1">
                    <a:lumMod val="50000"/>
                  </a:schemeClr>
                </a:solidFill>
              </a:rPr>
              <a:t>Клинички случај број 2 </a:t>
            </a:r>
            <a:r>
              <a:rPr lang="sr-Cyrl-RS" sz="2000" b="1" i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sr-Cyrl-RS" sz="20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sr-Cyrl-RS" i="1" dirty="0"/>
              <a:t>П</a:t>
            </a:r>
            <a:r>
              <a:rPr lang="sr-Cyrl-RS" i="1" dirty="0" smtClean="0"/>
              <a:t>ацијент са акутизацијом Хроничне реналне инсуфицијенције</a:t>
            </a:r>
            <a:endParaRPr lang="sr-Cyrl-RS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2318381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415"/>
    </mc:Choice>
    <mc:Fallback xmlns="">
      <p:transition spd="slow" advTm="24415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876161"/>
            <a:ext cx="11145838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Лабораторијске анализе: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У крвној слици, региструју се снижене концетрације </a:t>
            </a:r>
            <a:r>
              <a:rPr lang="sr-Cyrl-RS" sz="20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Еритроцита</a:t>
            </a:r>
            <a:r>
              <a:rPr lang="sr-Cyrl-RS" sz="2000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r-Latn-R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3.4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х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</a:t>
            </a:r>
            <a:r>
              <a:rPr lang="en-US" b="1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12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/l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; реферетно: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4.30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 5.70 x 10</a:t>
            </a:r>
            <a:r>
              <a:rPr lang="en-US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12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/l)</a:t>
            </a: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sz="20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Хемоглобина</a:t>
            </a:r>
            <a:r>
              <a:rPr lang="sr-Cyrl-RS" sz="2000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98</a:t>
            </a:r>
            <a:r>
              <a:rPr lang="sr-Latn-R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g/l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; референтно: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120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+- 20 g/l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sr-Cyrl-RS" sz="20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Хематокрита</a:t>
            </a:r>
            <a:r>
              <a:rPr lang="sr-Cyrl-RS" sz="2000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0.27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; референтно: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0.41-0.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5)</a:t>
            </a:r>
            <a:endParaRPr lang="sr-Cyrl-RS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r-Cyrl-R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 биохемијским анализама, региструју се </a:t>
            </a:r>
            <a:r>
              <a:rPr lang="sr-Cyrl-RS" sz="2000" b="1" dirty="0" smtClean="0">
                <a:solidFill>
                  <a:srgbClr val="C00000"/>
                </a:solidFill>
              </a:rPr>
              <a:t>значајно повишене вредности урее</a:t>
            </a:r>
            <a:r>
              <a:rPr lang="sr-Cyrl-RS" sz="2000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sr-Cyrl-R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22.9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mmol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/l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; референтно;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2.8-8.3 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mmol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/l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 и </a:t>
            </a:r>
            <a:r>
              <a:rPr lang="sr-Cyrl-RS" sz="2000" b="1" dirty="0" smtClean="0">
                <a:solidFill>
                  <a:srgbClr val="C00000"/>
                </a:solidFill>
              </a:rPr>
              <a:t>креатинина</a:t>
            </a:r>
            <a:r>
              <a:rPr lang="sr-Cyrl-RS" sz="2000" dirty="0" smtClean="0">
                <a:solidFill>
                  <a:srgbClr val="C00000"/>
                </a:solidFill>
              </a:rPr>
              <a:t>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sr-Cyrl-R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1302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µ</a:t>
            </a:r>
            <a:r>
              <a:rPr lang="en-US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mol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/l</a:t>
            </a:r>
            <a:r>
              <a:rPr lang="sr-Cyrl-R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; референтно: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62-103 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umol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/l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), уз </a:t>
            </a:r>
            <a:r>
              <a:rPr lang="sr-Cyrl-RS" sz="2000" b="1" dirty="0" smtClean="0">
                <a:solidFill>
                  <a:srgbClr val="C00000"/>
                </a:solidFill>
              </a:rPr>
              <a:t>благо повишене вредности гликемије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sr-Cyrl-R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6.4 </a:t>
            </a:r>
            <a:r>
              <a:rPr lang="en-US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mmol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/l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 и </a:t>
            </a:r>
            <a:r>
              <a:rPr lang="sr-Cyrl-RS" sz="2000" b="1" dirty="0" smtClean="0">
                <a:solidFill>
                  <a:srgbClr val="C00000"/>
                </a:solidFill>
              </a:rPr>
              <a:t>присутан електролитни дисбаланс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Na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132</a:t>
            </a:r>
            <a:r>
              <a:rPr lang="sr-Cyrl-R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mmol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/l</a:t>
            </a:r>
            <a:r>
              <a:rPr lang="sr-Cyrl-R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139-154 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mmol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/l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),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6.1 </a:t>
            </a:r>
            <a:r>
              <a:rPr lang="en-US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mmol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/l</a:t>
            </a:r>
            <a:r>
              <a:rPr lang="sr-Cyrl-R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3.5-5.5 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mmol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/l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), </a:t>
            </a:r>
            <a:r>
              <a:rPr lang="en-US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Ca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1.90 </a:t>
            </a:r>
            <a:r>
              <a:rPr lang="en-US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mmol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/l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2.10-2.55 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mmol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/l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sr-Cyrl-R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фосфор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2.05 m</a:t>
            </a:r>
            <a:r>
              <a:rPr lang="sr-Latn-R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</a:t>
            </a:r>
            <a:r>
              <a:rPr lang="en-US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ol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/l</a:t>
            </a:r>
            <a:r>
              <a:rPr lang="sr-Cyrl-R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0.87-1.45 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mmol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/l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))</a:t>
            </a:r>
            <a:b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000" b="1" dirty="0" err="1" smtClean="0">
                <a:solidFill>
                  <a:srgbClr val="C00000"/>
                </a:solidFill>
              </a:rPr>
              <a:t>HbA1c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– 9%</a:t>
            </a:r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стале лабораторијске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анализе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 границама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референтних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вредности. </a:t>
            </a:r>
          </a:p>
          <a:p>
            <a:pPr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Урин: маса бактерија, мало протеина</a:t>
            </a:r>
            <a:b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Уринокултура: изолована </a:t>
            </a: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E. </a:t>
            </a:r>
            <a:r>
              <a:rPr lang="en-US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colli</a:t>
            </a:r>
            <a:r>
              <a:rPr lang="en-US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en-US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Гасне </a:t>
            </a: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</a:rPr>
              <a:t>анализе артеријске крви</a:t>
            </a:r>
            <a:r>
              <a:rPr lang="sr-Cyrl-RS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000" b="1" dirty="0">
                <a:solidFill>
                  <a:srgbClr val="C00000"/>
                </a:solidFill>
              </a:rPr>
              <a:t>pH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7.23,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</a:t>
            </a:r>
            <a:r>
              <a:rPr lang="en-US" baseline="-25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10.3 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kPa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pCO</a:t>
            </a:r>
            <a:r>
              <a:rPr lang="en-US" baseline="-25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3.5 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kPa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000" b="1" dirty="0" err="1" smtClean="0">
                <a:solidFill>
                  <a:srgbClr val="C00000"/>
                </a:solidFill>
              </a:rPr>
              <a:t>HCO</a:t>
            </a:r>
            <a:r>
              <a:rPr lang="en-US" sz="2000" b="1" baseline="-25000" dirty="0" err="1" smtClean="0">
                <a:solidFill>
                  <a:srgbClr val="C00000"/>
                </a:solidFill>
              </a:rPr>
              <a:t>3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-</a:t>
            </a:r>
            <a:r>
              <a:rPr lang="en-US" sz="2000" baseline="30000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12.3 </a:t>
            </a:r>
            <a:r>
              <a:rPr lang="en-US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mmol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/L </a:t>
            </a:r>
            <a:b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BE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 8.9 </a:t>
            </a:r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304800" y="277813"/>
            <a:ext cx="62182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Корак 2 </a:t>
            </a:r>
            <a:r>
              <a:rPr lang="sr-Cyrl-RS"/>
              <a:t>– Лабораторијске анализе и додатна дијагностика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820193" y="5576818"/>
            <a:ext cx="1587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Cyrl-RS" b="1" dirty="0" smtClean="0"/>
              <a:t>Метаболичка </a:t>
            </a:r>
            <a:br>
              <a:rPr lang="sr-Cyrl-RS" b="1" dirty="0" smtClean="0"/>
            </a:br>
            <a:r>
              <a:rPr lang="sr-Cyrl-RS" b="1" dirty="0" smtClean="0"/>
              <a:t>ацидоза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2440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158"/>
    </mc:Choice>
    <mc:Fallback xmlns="">
      <p:transition spd="slow" advTm="144158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217" y="155713"/>
            <a:ext cx="1395944" cy="13959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0818" y="2158953"/>
            <a:ext cx="1067246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b="1" dirty="0" smtClean="0"/>
              <a:t>Лабораторијски/биохемијски: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en-US" dirty="0" err="1" smtClean="0"/>
              <a:t>Пораст</a:t>
            </a:r>
            <a:r>
              <a:rPr lang="en-US" dirty="0" smtClean="0"/>
              <a:t> </a:t>
            </a:r>
            <a:r>
              <a:rPr lang="sr-Cyrl-RS" dirty="0" smtClean="0"/>
              <a:t>серумског креатинина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≥ 26,</a:t>
            </a:r>
            <a:r>
              <a:rPr lang="sr-Cyrl-RS" dirty="0" smtClean="0"/>
              <a:t>4</a:t>
            </a:r>
            <a:r>
              <a:rPr lang="en-US" dirty="0" smtClean="0"/>
              <a:t> </a:t>
            </a:r>
            <a:r>
              <a:rPr lang="en-US" i="1" dirty="0" err="1" smtClean="0"/>
              <a:t>mmol</a:t>
            </a:r>
            <a:r>
              <a:rPr lang="en-US" i="1" dirty="0" smtClean="0"/>
              <a:t>/L</a:t>
            </a:r>
            <a:r>
              <a:rPr lang="en-US" dirty="0" smtClean="0"/>
              <a:t> </a:t>
            </a:r>
            <a:r>
              <a:rPr lang="en-US" dirty="0" err="1" smtClean="0"/>
              <a:t>унутар</a:t>
            </a:r>
            <a:r>
              <a:rPr lang="en-US" dirty="0" smtClean="0"/>
              <a:t> 48</a:t>
            </a:r>
            <a:r>
              <a:rPr lang="sr-Cyrl-RS" dirty="0" smtClean="0"/>
              <a:t> сати</a:t>
            </a:r>
            <a:r>
              <a:rPr lang="en-US" dirty="0" smtClean="0"/>
              <a:t> </a:t>
            </a:r>
            <a:r>
              <a:rPr lang="sr-Cyrl-RS" dirty="0" smtClean="0"/>
              <a:t>(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пораст</a:t>
            </a:r>
            <a:r>
              <a:rPr lang="en-US" dirty="0" smtClean="0"/>
              <a:t> </a:t>
            </a:r>
            <a:r>
              <a:rPr lang="sr-Cyrl-RS" dirty="0" smtClean="0"/>
              <a:t>серумског креатинина</a:t>
            </a:r>
            <a:r>
              <a:rPr lang="en-US" dirty="0" smtClean="0"/>
              <a:t> ≥ 1,5 </a:t>
            </a:r>
            <a:r>
              <a:rPr lang="en-US" dirty="0" err="1" smtClean="0"/>
              <a:t>пута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базалне</a:t>
            </a:r>
            <a:r>
              <a:rPr lang="en-US" dirty="0" smtClean="0"/>
              <a:t> </a:t>
            </a:r>
            <a:r>
              <a:rPr lang="sr-Cyrl-RS" dirty="0" smtClean="0"/>
              <a:t>вредности)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Cyrl-RS" dirty="0" smtClean="0"/>
              <a:t>и/или смањење излучивања мокраће, дефинисано као </a:t>
            </a:r>
            <a:r>
              <a:rPr lang="en-US" dirty="0" err="1" smtClean="0"/>
              <a:t>јачина</a:t>
            </a:r>
            <a:r>
              <a:rPr lang="en-US" dirty="0" smtClean="0"/>
              <a:t> </a:t>
            </a:r>
            <a:r>
              <a:rPr lang="en-US" dirty="0" err="1" smtClean="0"/>
              <a:t>диурезе</a:t>
            </a:r>
            <a:r>
              <a:rPr lang="en-US" dirty="0" smtClean="0"/>
              <a:t> &lt; 0,5 </a:t>
            </a:r>
            <a:r>
              <a:rPr lang="en-US" i="1" dirty="0" smtClean="0"/>
              <a:t>ml/kg/h</a:t>
            </a:r>
            <a:r>
              <a:rPr lang="en-US" dirty="0" smtClean="0"/>
              <a:t> </a:t>
            </a:r>
            <a:r>
              <a:rPr lang="en-US" dirty="0" err="1" smtClean="0"/>
              <a:t>током</a:t>
            </a:r>
            <a:r>
              <a:rPr lang="en-US" dirty="0" smtClean="0"/>
              <a:t> </a:t>
            </a:r>
            <a:r>
              <a:rPr lang="sr-Cyrl-RS" dirty="0" smtClean="0"/>
              <a:t>најмање </a:t>
            </a:r>
            <a:r>
              <a:rPr lang="en-US" dirty="0" smtClean="0"/>
              <a:t>6 </a:t>
            </a:r>
            <a:r>
              <a:rPr lang="sr-Cyrl-RS" dirty="0" smtClean="0"/>
              <a:t>сати</a:t>
            </a:r>
            <a:r>
              <a:rPr lang="en-US" dirty="0" smtClean="0"/>
              <a:t>.</a:t>
            </a:r>
          </a:p>
          <a:p>
            <a:r>
              <a:rPr lang="en-US" dirty="0" smtClean="0"/>
              <a:t>(</a:t>
            </a:r>
            <a:r>
              <a:rPr lang="en-US" i="1" dirty="0" err="1" smtClean="0"/>
              <a:t>KDIGO</a:t>
            </a:r>
            <a:r>
              <a:rPr lang="en-US" dirty="0" smtClean="0"/>
              <a:t> </a:t>
            </a:r>
            <a:r>
              <a:rPr lang="sr-Cyrl-RS" dirty="0" smtClean="0"/>
              <a:t>критеријуми)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0818" y="669019"/>
            <a:ext cx="5956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Шта је Акутна бубрежна инсуфицијенција?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0817" y="4243577"/>
            <a:ext cx="106724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b="1" dirty="0" smtClean="0"/>
              <a:t>Клинички: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en-US" dirty="0" err="1" smtClean="0"/>
              <a:t>Изнанадни</a:t>
            </a:r>
            <a:r>
              <a:rPr lang="en-US" dirty="0" smtClean="0"/>
              <a:t>, </a:t>
            </a:r>
            <a:r>
              <a:rPr lang="en-US" dirty="0" err="1" smtClean="0"/>
              <a:t>брзи</a:t>
            </a:r>
            <a:r>
              <a:rPr lang="sr-Cyrl-RS" dirty="0" smtClean="0"/>
              <a:t> </a:t>
            </a:r>
            <a:r>
              <a:rPr lang="en-US" dirty="0" err="1" smtClean="0"/>
              <a:t>развој</a:t>
            </a:r>
            <a:r>
              <a:rPr lang="en-US" dirty="0" smtClean="0"/>
              <a:t> </a:t>
            </a:r>
            <a:r>
              <a:rPr lang="en-US" dirty="0" err="1" smtClean="0"/>
              <a:t>азотемије</a:t>
            </a:r>
            <a:r>
              <a:rPr lang="en-US" dirty="0" smtClean="0"/>
              <a:t>, </a:t>
            </a:r>
            <a:r>
              <a:rPr lang="en-US" dirty="0" err="1" smtClean="0"/>
              <a:t>хиперкалијемија</a:t>
            </a:r>
            <a:r>
              <a:rPr lang="en-US" dirty="0" smtClean="0"/>
              <a:t>, </a:t>
            </a:r>
            <a:r>
              <a:rPr lang="en-US" dirty="0" err="1" smtClean="0"/>
              <a:t>ацидозе</a:t>
            </a:r>
            <a:r>
              <a:rPr lang="en-US" dirty="0" smtClean="0"/>
              <a:t> и </a:t>
            </a:r>
            <a:r>
              <a:rPr lang="en-US" dirty="0" err="1" smtClean="0"/>
              <a:t>других</a:t>
            </a:r>
            <a:r>
              <a:rPr lang="en-US" dirty="0" smtClean="0"/>
              <a:t> </a:t>
            </a:r>
            <a:r>
              <a:rPr lang="en-US" dirty="0" err="1" smtClean="0"/>
              <a:t>ненормалности</a:t>
            </a:r>
            <a:r>
              <a:rPr lang="en-US" dirty="0" smtClean="0"/>
              <a:t> у </a:t>
            </a:r>
            <a:r>
              <a:rPr lang="en-US" dirty="0" err="1" smtClean="0"/>
              <a:t>саставу</a:t>
            </a:r>
            <a:r>
              <a:rPr lang="en-US" dirty="0" smtClean="0"/>
              <a:t> </a:t>
            </a:r>
            <a:r>
              <a:rPr lang="en-US" dirty="0" err="1" smtClean="0"/>
              <a:t>плазме</a:t>
            </a:r>
            <a:r>
              <a:rPr lang="en-US" dirty="0" smtClean="0"/>
              <a:t>, </a:t>
            </a:r>
            <a:r>
              <a:rPr lang="en-US" dirty="0" err="1" smtClean="0"/>
              <a:t>најчешће</a:t>
            </a:r>
            <a:r>
              <a:rPr lang="en-US" dirty="0" smtClean="0"/>
              <a:t> </a:t>
            </a:r>
            <a:r>
              <a:rPr lang="en-US" dirty="0" err="1" smtClean="0"/>
              <a:t>праћен</a:t>
            </a:r>
            <a:r>
              <a:rPr lang="en-US" dirty="0" smtClean="0"/>
              <a:t> </a:t>
            </a:r>
            <a:r>
              <a:rPr lang="en-US" dirty="0" err="1" smtClean="0"/>
              <a:t>смањеном</a:t>
            </a:r>
            <a:r>
              <a:rPr lang="en-US" dirty="0" smtClean="0"/>
              <a:t> </a:t>
            </a:r>
            <a:r>
              <a:rPr lang="en-US" dirty="0" err="1" smtClean="0"/>
              <a:t>јачином</a:t>
            </a:r>
            <a:r>
              <a:rPr lang="en-US" dirty="0" smtClean="0"/>
              <a:t> </a:t>
            </a:r>
            <a:r>
              <a:rPr lang="en-US" dirty="0" err="1" smtClean="0"/>
              <a:t>диурезе</a:t>
            </a:r>
            <a:r>
              <a:rPr lang="sr-Cyrl-RS" dirty="0" smtClean="0"/>
              <a:t>, а</a:t>
            </a:r>
            <a:r>
              <a:rPr lang="en-US" dirty="0" smtClean="0"/>
              <a:t> у </a:t>
            </a:r>
            <a:r>
              <a:rPr lang="en-US" dirty="0" err="1" smtClean="0"/>
              <a:t>чијој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основи</a:t>
            </a:r>
            <a:r>
              <a:rPr lang="en-US" dirty="0" smtClean="0"/>
              <a:t> </a:t>
            </a:r>
            <a:r>
              <a:rPr lang="en-US" dirty="0" err="1" smtClean="0"/>
              <a:t>потенцијално</a:t>
            </a:r>
            <a:r>
              <a:rPr lang="en-US" dirty="0" smtClean="0"/>
              <a:t> </a:t>
            </a:r>
            <a:r>
              <a:rPr lang="en-US" dirty="0" err="1" smtClean="0"/>
              <a:t>реверзибилно</a:t>
            </a:r>
            <a:r>
              <a:rPr lang="en-US" dirty="0" smtClean="0"/>
              <a:t> </a:t>
            </a:r>
            <a:r>
              <a:rPr lang="en-US" dirty="0" err="1" smtClean="0"/>
              <a:t>смањење</a:t>
            </a:r>
            <a:r>
              <a:rPr lang="en-US" dirty="0" smtClean="0"/>
              <a:t> </a:t>
            </a:r>
            <a:r>
              <a:rPr lang="en-US" dirty="0" err="1" smtClean="0"/>
              <a:t>јачине</a:t>
            </a:r>
            <a:r>
              <a:rPr lang="en-US" dirty="0" smtClean="0"/>
              <a:t> </a:t>
            </a:r>
            <a:r>
              <a:rPr lang="en-US" dirty="0" err="1" smtClean="0"/>
              <a:t>гломерулске</a:t>
            </a:r>
            <a:r>
              <a:rPr lang="en-US" dirty="0" smtClean="0"/>
              <a:t> </a:t>
            </a:r>
            <a:r>
              <a:rPr lang="en-US" dirty="0" err="1" smtClean="0"/>
              <a:t>филтрације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00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136"/>
    </mc:Choice>
    <mc:Fallback xmlns="">
      <p:transition spd="slow" advTm="64136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7564" y="2690335"/>
            <a:ext cx="103366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altLang="en-US" b="1" dirty="0"/>
              <a:t>Клиренс креатинина </a:t>
            </a:r>
            <a:r>
              <a:rPr lang="sr-Cyrl-RS" altLang="en-US" dirty="0"/>
              <a:t>у овом тренутку нема смисла одређивати јер је функција бубрега нарушена, те би јачина гломерулске филтрације била подцењена. Клиренс креатинина треба одређивати при успостављању стационарног стања бубрежне функције.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7564" y="1285461"/>
            <a:ext cx="5941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rgbClr val="C00000"/>
                </a:solidFill>
              </a:rPr>
              <a:t>Клиренс креатина у процени бубрежне функције?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55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110"/>
    </mc:Choice>
    <mc:Fallback xmlns="">
      <p:transition spd="slow" advTm="4811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5530" y="342108"/>
            <a:ext cx="2393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b="1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Додатна дијагностика</a:t>
            </a:r>
            <a:endParaRPr lang="sr-Cyrl-RS" b="1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1547" y="1265080"/>
            <a:ext cx="112510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en-US" b="1" dirty="0">
                <a:solidFill>
                  <a:schemeClr val="accent1">
                    <a:lumMod val="50000"/>
                  </a:schemeClr>
                </a:solidFill>
              </a:rPr>
              <a:t>Радиографски снимак плућа и срца</a:t>
            </a:r>
            <a:r>
              <a:rPr lang="ru-RU" altLang="en-US" dirty="0"/>
              <a:t>: </a:t>
            </a:r>
            <a:r>
              <a:rPr lang="ru-RU" altLang="en-US" dirty="0" smtClean="0"/>
              <a:t/>
            </a:r>
            <a:br>
              <a:rPr lang="ru-RU" altLang="en-US" dirty="0" smtClean="0"/>
            </a:br>
            <a:r>
              <a:rPr lang="ru-RU" altLang="en-US" sz="2000" b="1" dirty="0" smtClean="0">
                <a:solidFill>
                  <a:srgbClr val="C00000"/>
                </a:solidFill>
              </a:rPr>
              <a:t>Увећана </a:t>
            </a:r>
            <a:r>
              <a:rPr lang="ru-RU" altLang="en-US" sz="2000" b="1" dirty="0">
                <a:solidFill>
                  <a:srgbClr val="C00000"/>
                </a:solidFill>
              </a:rPr>
              <a:t>срчана сенка</a:t>
            </a:r>
            <a:r>
              <a:rPr lang="ru-RU" altLang="en-US" dirty="0"/>
              <a:t>, наглашен интерстицијум, без активних патолошких промена. Косто-френични синуси слободни. Срчана сенка увећана на рачун леве коморе. 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91547" y="2650579"/>
            <a:ext cx="1103906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altLang="en-US" b="1" dirty="0">
                <a:solidFill>
                  <a:schemeClr val="accent1">
                    <a:lumMod val="50000"/>
                  </a:schemeClr>
                </a:solidFill>
              </a:rPr>
              <a:t>Ехо преглед срца: </a:t>
            </a:r>
            <a:r>
              <a:rPr lang="sr-Cyrl-RS" altLang="en-US" i="1" dirty="0" smtClean="0"/>
              <a:t/>
            </a:r>
            <a:br>
              <a:rPr lang="sr-Cyrl-RS" altLang="en-US" i="1" dirty="0" smtClean="0"/>
            </a:br>
            <a:r>
              <a:rPr lang="sr-Cyrl-RS" altLang="en-US" dirty="0" smtClean="0"/>
              <a:t>Лева </a:t>
            </a:r>
            <a:r>
              <a:rPr lang="sr-Cyrl-RS" altLang="en-US" dirty="0"/>
              <a:t>комора </a:t>
            </a:r>
            <a:r>
              <a:rPr lang="sr-Cyrl-RS" altLang="en-US" sz="2000" b="1" dirty="0">
                <a:solidFill>
                  <a:srgbClr val="C00000"/>
                </a:solidFill>
              </a:rPr>
              <a:t>увећаних димензија </a:t>
            </a:r>
            <a:r>
              <a:rPr lang="sr-Cyrl-RS" altLang="en-US" dirty="0"/>
              <a:t>у систоли и дијастоли, лева преткомора граничних димензија. Присутна </a:t>
            </a:r>
            <a:r>
              <a:rPr lang="sr-Cyrl-RS" altLang="en-US" sz="2000" b="1" dirty="0">
                <a:solidFill>
                  <a:srgbClr val="C00000"/>
                </a:solidFill>
              </a:rPr>
              <a:t>митрална регургитација</a:t>
            </a:r>
            <a:r>
              <a:rPr lang="sr-Cyrl-RS" altLang="en-US" dirty="0"/>
              <a:t> 2++, </a:t>
            </a:r>
            <a:r>
              <a:rPr lang="sr-Cyrl-RS" altLang="en-US" sz="2000" b="1" dirty="0">
                <a:solidFill>
                  <a:srgbClr val="C00000"/>
                </a:solidFill>
              </a:rPr>
              <a:t>ејекциона фракција леве коморе 35-40%. </a:t>
            </a:r>
            <a:r>
              <a:rPr lang="sr-Cyrl-RS" altLang="en-US" dirty="0"/>
              <a:t>Аорта нормалних димензија, склеротичних зидова.  </a:t>
            </a:r>
          </a:p>
        </p:txBody>
      </p:sp>
      <p:sp>
        <p:nvSpPr>
          <p:cNvPr id="8" name="Rectangle 7"/>
          <p:cNvSpPr/>
          <p:nvPr/>
        </p:nvSpPr>
        <p:spPr>
          <a:xfrm>
            <a:off x="291547" y="4343855"/>
            <a:ext cx="112510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sr-Cyrl-RS" b="1" dirty="0">
                <a:solidFill>
                  <a:schemeClr val="accent1">
                    <a:lumMod val="50000"/>
                  </a:schemeClr>
                </a:solidFill>
              </a:rPr>
              <a:t>Ултразвучни преглед </a:t>
            </a:r>
            <a:r>
              <a:rPr lang="sr-Cyrl-RS" b="1" dirty="0" smtClean="0">
                <a:solidFill>
                  <a:schemeClr val="accent1">
                    <a:lumMod val="50000"/>
                  </a:schemeClr>
                </a:solidFill>
              </a:rPr>
              <a:t>бубрега и урогениталног тракта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defRPr/>
            </a:pP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Десни бубрег нормалног положаја, </a:t>
            </a:r>
            <a:r>
              <a:rPr lang="sr-Cyrl-RS" sz="2000" b="1" dirty="0">
                <a:solidFill>
                  <a:srgbClr val="C00000"/>
                </a:solidFill>
              </a:rPr>
              <a:t>неправилног облика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димензија 9.2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 5.0 cm, </a:t>
            </a:r>
            <a:r>
              <a:rPr lang="sr-Cyrl-RS" sz="2000" b="1" dirty="0">
                <a:solidFill>
                  <a:srgbClr val="C00000"/>
                </a:solidFill>
              </a:rPr>
              <a:t>хиперех</a:t>
            </a:r>
            <a:r>
              <a:rPr lang="en-US" sz="2000" b="1" dirty="0">
                <a:solidFill>
                  <a:srgbClr val="C00000"/>
                </a:solidFill>
              </a:rPr>
              <a:t>o</a:t>
            </a:r>
            <a:r>
              <a:rPr lang="sr-Cyrl-RS" sz="2000" b="1" dirty="0">
                <a:solidFill>
                  <a:srgbClr val="C00000"/>
                </a:solidFill>
              </a:rPr>
              <a:t>геног паренхима дебљине 1.2 </a:t>
            </a:r>
            <a:r>
              <a:rPr lang="en-US" sz="2000" b="1" dirty="0">
                <a:solidFill>
                  <a:srgbClr val="C00000"/>
                </a:solidFill>
              </a:rPr>
              <a:t>cm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без знакова за хидронефрозу и калкулозу. Леви бубрег нормалног положаја, </a:t>
            </a:r>
            <a:r>
              <a:rPr lang="sr-Cyrl-RS" sz="2000" b="1" dirty="0">
                <a:solidFill>
                  <a:srgbClr val="C00000"/>
                </a:solidFill>
              </a:rPr>
              <a:t>неправилног облика,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димензија 9.0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 4.8 cm, </a:t>
            </a:r>
            <a:r>
              <a:rPr lang="sr-Cyrl-RS" sz="2000" b="1" dirty="0">
                <a:solidFill>
                  <a:srgbClr val="C00000"/>
                </a:solidFill>
              </a:rPr>
              <a:t>хиперехогеног паренхима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sr-Cyrl-RS" sz="2000" b="1" dirty="0">
                <a:solidFill>
                  <a:srgbClr val="C00000"/>
                </a:solidFill>
              </a:rPr>
              <a:t>дебљине 1.3 </a:t>
            </a:r>
            <a:r>
              <a:rPr lang="en-US" sz="2000" b="1" dirty="0">
                <a:solidFill>
                  <a:srgbClr val="C00000"/>
                </a:solidFill>
              </a:rPr>
              <a:t>cm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без знакова за хидронефрозу и калкулозу. Простата нехомомогена, величине 3.6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 </a:t>
            </a:r>
            <a:r>
              <a:rPr lang="sr-Latn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3.2 cm.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60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368"/>
    </mc:Choice>
    <mc:Fallback xmlns="">
      <p:transition spd="slow" advTm="124368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134" y="423380"/>
            <a:ext cx="151099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Закључци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1134" y="1528826"/>
            <a:ext cx="1142378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Свраб коже (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pruritus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), мал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ксалост,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летаргија, слабост,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мучнина и повраћање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могу ићи у прилог</a:t>
            </a:r>
            <a:b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sr-Cyrl-RS" sz="2000" b="1" dirty="0" smtClean="0">
                <a:solidFill>
                  <a:srgbClr val="C00000"/>
                </a:solidFill>
              </a:rPr>
              <a:t>уремијског синдрома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b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Високе вредности азотних материја, метаболичка ацидоза и електролитни дисбаланс указују на</a:t>
            </a:r>
            <a:b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sr-Cyrl-RS" sz="2000" b="1" dirty="0" smtClean="0">
                <a:solidFill>
                  <a:srgbClr val="C00000"/>
                </a:solidFill>
              </a:rPr>
              <a:t>акутну бубрежну слабост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Међутим, ултразвучни налаз бубрега, постојање нормоцитне анемије, као и постојање шећерне болести и артеријске хипертензије (као фактора ризика), иду у прилог </a:t>
            </a:r>
            <a:r>
              <a:rPr lang="sr-Cyrl-RS" sz="2000" b="1" dirty="0" smtClean="0">
                <a:solidFill>
                  <a:srgbClr val="C00000"/>
                </a:solidFill>
              </a:rPr>
              <a:t>хроничној бубрежној слабости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(са акутизацијом).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sr-Cyrl-RS" sz="2000" b="1" dirty="0" smtClean="0">
                <a:solidFill>
                  <a:srgbClr val="C00000"/>
                </a:solidFill>
              </a:rPr>
              <a:t>Уринарна инфекција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је могуће одговорна за акутизацију хроничне бубрежне слабости.</a:t>
            </a:r>
          </a:p>
          <a:p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Постојање (лоше регулисане) шећерне болести, уз артеријску хипертензију, је највероватније </a:t>
            </a:r>
            <a:r>
              <a:rPr lang="sr-Cyrl-RS" sz="2000" b="1" dirty="0" smtClean="0">
                <a:solidFill>
                  <a:srgbClr val="C00000"/>
                </a:solidFill>
              </a:rPr>
              <a:t>узрок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хроничне</a:t>
            </a:r>
            <a:b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слабости бубрега.</a:t>
            </a:r>
          </a:p>
          <a:p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Симултано значајно оштећење бубрежне и срчане функције је највероватније последица </a:t>
            </a:r>
            <a:b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sr-Cyrl-RS" sz="2000" b="1" dirty="0" smtClean="0">
                <a:solidFill>
                  <a:srgbClr val="C00000"/>
                </a:solidFill>
              </a:rPr>
              <a:t>кардио-реналног синдрома.</a:t>
            </a:r>
            <a:endParaRPr lang="sr-Cyrl-RS" sz="2400" b="1" dirty="0" smtClean="0">
              <a:solidFill>
                <a:srgbClr val="C00000"/>
              </a:solidFill>
            </a:endParaRPr>
          </a:p>
          <a:p>
            <a:endParaRPr lang="sr-Cyrl-RS" sz="2000" b="1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55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923"/>
    </mc:Choice>
    <mc:Fallback xmlns="">
      <p:transition spd="slow" advTm="94923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1859" y="474630"/>
            <a:ext cx="25465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Даљи </a:t>
            </a:r>
            <a:r>
              <a:rPr lang="sr-Cyrl-RS" sz="2400" b="1" dirty="0">
                <a:solidFill>
                  <a:schemeClr val="accent1">
                    <a:lumMod val="50000"/>
                  </a:schemeClr>
                </a:solidFill>
              </a:rPr>
              <a:t>ток лечења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1858" y="1445140"/>
            <a:ext cx="11237045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Према клиничко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лабораторијским параметрима индикована је </a:t>
            </a:r>
            <a:r>
              <a:rPr lang="sr-Cyrl-RS" sz="2000" b="1" dirty="0">
                <a:solidFill>
                  <a:srgbClr val="C00000"/>
                </a:solidFill>
              </a:rPr>
              <a:t>акутна хемодијализа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 трајању од 2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сата (преко централног венског катетера).</a:t>
            </a:r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Апсолутне индикације за хемодиј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лизу су у овом случају </a:t>
            </a:r>
            <a:r>
              <a:rPr lang="sr-Cyrl-R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екстремна азотемија, метаболичка ацидоза и хиперкалемија. </a:t>
            </a:r>
            <a:endParaRPr lang="sr-Cyrl-RS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endParaRPr lang="sr-Cyrl-R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sr-Cyrl-RS" b="1" dirty="0">
                <a:solidFill>
                  <a:schemeClr val="accent1">
                    <a:lumMod val="50000"/>
                  </a:schemeClr>
                </a:solidFill>
              </a:rPr>
              <a:t>Ининцијална терапија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диуретици Хенлеове петље, бикарбонати, инфузиони раствори, инхибитори протонске пумпе ради гастропротекције као и примена антибиотске терапије услед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постојања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уринарне инфекције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(циприфлоксацин). </a:t>
            </a:r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endParaRPr lang="sr-Cyrl-R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endParaRPr lang="sr-Cyrl-R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Након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стабилизације вредности азотних материја, индиковано је урадити клиренс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креатинина!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Вредности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испод 15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ml/min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указују на терминалну фазу бубрежне слабости која захтева припрема за неку од метода за замену бубрежне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функције (хемодијализа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перитонеумска дијализа, трансплантација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бубрега).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33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798"/>
    </mc:Choice>
    <mc:Fallback xmlns="">
      <p:transition spd="slow" advTm="111798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530" y="897909"/>
            <a:ext cx="118474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Терапија на отпусту:</a:t>
            </a:r>
          </a:p>
          <a:p>
            <a:pPr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Хигијенско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дијететски режим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– регулисан унос протеина, соли и фосфата.</a:t>
            </a:r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Лечење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анемије хроничне бубрежне слабости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 примена еритропоетина.</a:t>
            </a:r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Лечење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секундарног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хиперпаратиреоидизма - супституција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витамина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везивачи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фосфата (калцијум карбонат) Примена </a:t>
            </a:r>
            <a:r>
              <a:rPr lang="sr-Cyrl-R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инсулинске терапије, примена досадашње антихипертензивне </a:t>
            </a: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терапије.</a:t>
            </a:r>
          </a:p>
          <a:p>
            <a:pPr>
              <a:defRPr/>
            </a:pPr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endParaRPr lang="sr-Cyrl-R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Процењени клиренс креатинина, по успостављању стабилизације бубрежне функције – 13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ml/min!</a:t>
            </a:r>
            <a:endParaRPr lang="sr-Cyrl-R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defRPr/>
            </a:pPr>
            <a:r>
              <a:rPr lang="sr-Cyrl-R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Пацијенту започета припрема за спровођење хемодијализе (АВ фистула)</a:t>
            </a:r>
            <a:endParaRPr lang="sr-Cyrl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2"/>
          <a:srcRect t="4752" b="4752"/>
          <a:stretch>
            <a:fillRect/>
          </a:stretch>
        </p:blipFill>
        <p:spPr>
          <a:xfrm>
            <a:off x="9833113" y="3377203"/>
            <a:ext cx="1829155" cy="2851319"/>
          </a:xfrm>
          <a:prstGeom prst="rect">
            <a:avLst/>
          </a:prstGeom>
        </p:spPr>
      </p:pic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8892031" y="6558238"/>
            <a:ext cx="3395662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  <a:spcAft>
                <a:spcPts val="600"/>
              </a:spcAft>
              <a:buClr>
                <a:srgbClr val="D9B247"/>
              </a:buClr>
              <a:buSzPct val="115000"/>
            </a:pPr>
            <a:r>
              <a:rPr lang="en-US" altLang="en-US" sz="1100" dirty="0">
                <a:solidFill>
                  <a:srgbClr val="262626"/>
                </a:solidFill>
              </a:rPr>
              <a:t>https://</a:t>
            </a:r>
            <a:r>
              <a:rPr lang="en-US" altLang="en-US" sz="1100" dirty="0" err="1">
                <a:solidFill>
                  <a:srgbClr val="262626"/>
                </a:solidFill>
              </a:rPr>
              <a:t>kidneyeducation.com</a:t>
            </a:r>
            <a:r>
              <a:rPr lang="en-US" altLang="en-US" sz="1100" dirty="0">
                <a:solidFill>
                  <a:srgbClr val="262626"/>
                </a:solidFill>
              </a:rPr>
              <a:t>/Serbian/</a:t>
            </a:r>
            <a:r>
              <a:rPr lang="en-US" altLang="en-US" sz="1100" dirty="0" err="1">
                <a:solidFill>
                  <a:srgbClr val="262626"/>
                </a:solidFill>
              </a:rPr>
              <a:t>Dijaliza</a:t>
            </a:r>
            <a:r>
              <a:rPr lang="en-US" altLang="en-US" sz="1100" dirty="0">
                <a:solidFill>
                  <a:srgbClr val="262626"/>
                </a:solidFill>
              </a:rPr>
              <a:t>/906</a:t>
            </a:r>
            <a:endParaRPr lang="sr-Cyrl-RS" altLang="en-US" sz="1100" dirty="0">
              <a:solidFill>
                <a:srgbClr val="262626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8640417" y="6586330"/>
            <a:ext cx="238539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5530" y="3778025"/>
            <a:ext cx="7848600" cy="4247141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503583" y="6069496"/>
            <a:ext cx="7228868" cy="318052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8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3570"/>
    </mc:Choice>
    <mc:Fallback xmlns="">
      <p:transition spd="slow" advTm="18357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23" y="145380"/>
            <a:ext cx="4057071" cy="63877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29739" y="1205948"/>
            <a:ext cx="45972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4800" b="1" dirty="0" smtClean="0">
                <a:solidFill>
                  <a:srgbClr val="28046B"/>
                </a:solidFill>
              </a:rPr>
              <a:t>Хвала на пажњи</a:t>
            </a:r>
            <a:endParaRPr lang="en-US" sz="4800" b="1" dirty="0">
              <a:solidFill>
                <a:srgbClr val="28046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29739" y="3982278"/>
            <a:ext cx="25394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4800" b="1" dirty="0" smtClean="0">
                <a:solidFill>
                  <a:srgbClr val="28046B"/>
                </a:solidFill>
              </a:rPr>
              <a:t>Питања?</a:t>
            </a:r>
            <a:br>
              <a:rPr lang="sr-Cyrl-RS" sz="4800" b="1" dirty="0" smtClean="0">
                <a:solidFill>
                  <a:srgbClr val="28046B"/>
                </a:solidFill>
              </a:rPr>
            </a:br>
            <a:r>
              <a:rPr lang="en-US" sz="2400" b="1" dirty="0" smtClean="0">
                <a:solidFill>
                  <a:srgbClr val="28046B"/>
                </a:solidFill>
              </a:rPr>
              <a:t>(E-mail … )</a:t>
            </a:r>
            <a:endParaRPr lang="en-US" sz="2400" b="1" dirty="0">
              <a:solidFill>
                <a:srgbClr val="2804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60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972"/>
    </mc:Choice>
    <mc:Fallback xmlns="">
      <p:transition spd="slow" advTm="2697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887" y="1766065"/>
            <a:ext cx="1395944" cy="13959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4556" y="2255102"/>
            <a:ext cx="64161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Корисне смернице у вези са узимањем </a:t>
            </a:r>
            <a:b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анамнезе у болестима хематопоезног система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81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46"/>
    </mc:Choice>
    <mc:Fallback xmlns="">
      <p:transition spd="slow" advTm="10046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5774" y="305953"/>
            <a:ext cx="1067246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b="1" dirty="0" smtClean="0"/>
              <a:t>Опште тегобе: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Повишена телесна температура, презнојавање, губитак у телесној тежини.</a:t>
            </a:r>
          </a:p>
          <a:p>
            <a:endParaRPr lang="sr-Cyrl-RS" dirty="0"/>
          </a:p>
          <a:p>
            <a:r>
              <a:rPr lang="sr-Cyrl-RS" b="1" dirty="0" smtClean="0"/>
              <a:t>Циљана анамнеза и преглед</a:t>
            </a:r>
            <a:r>
              <a:rPr lang="sr-Cyrl-RS" dirty="0" smtClean="0"/>
              <a:t>:</a:t>
            </a:r>
          </a:p>
          <a:p>
            <a:endParaRPr lang="sr-Cyrl-RS" dirty="0" smtClean="0"/>
          </a:p>
          <a:p>
            <a:r>
              <a:rPr lang="sr-Cyrl-RS" dirty="0" smtClean="0"/>
              <a:t>Слабост, малаксалост, замарање и диспнеја, мучнина, убрзан рад срца, бледило коже, ...</a:t>
            </a:r>
          </a:p>
          <a:p>
            <a:endParaRPr lang="sr-Cyrl-RS" dirty="0"/>
          </a:p>
          <a:p>
            <a:r>
              <a:rPr lang="sr-Cyrl-RS" dirty="0" smtClean="0"/>
              <a:t>Презнојавање и свраб по пожи (нарочито након туширања топлом водом), епистакса,</a:t>
            </a:r>
            <a:br>
              <a:rPr lang="sr-Cyrl-RS" dirty="0" smtClean="0"/>
            </a:br>
            <a:r>
              <a:rPr lang="sr-Cyrl-RS" dirty="0" smtClean="0"/>
              <a:t>главобоља, зујање у ушима, проблеми са видом, тромбозе и знаци хипертензије,...</a:t>
            </a:r>
          </a:p>
          <a:p>
            <a:endParaRPr lang="sr-Cyrl-RS" dirty="0"/>
          </a:p>
          <a:p>
            <a:r>
              <a:rPr lang="sr-Cyrl-RS" dirty="0" smtClean="0"/>
              <a:t>Постојање честих инфекција (системских и локалних)</a:t>
            </a:r>
          </a:p>
          <a:p>
            <a:endParaRPr lang="sr-Cyrl-RS" dirty="0"/>
          </a:p>
          <a:p>
            <a:r>
              <a:rPr lang="sr-Cyrl-RS" dirty="0" smtClean="0"/>
              <a:t>Болови у костима</a:t>
            </a:r>
          </a:p>
          <a:p>
            <a:endParaRPr lang="sr-Cyrl-RS" dirty="0"/>
          </a:p>
          <a:p>
            <a:r>
              <a:rPr lang="sr-Cyrl-RS" dirty="0" smtClean="0"/>
              <a:t>Увећање јетре, слезине и лимфних чворова (уз даље испитивање карактеристика Л.Ч.)</a:t>
            </a:r>
          </a:p>
          <a:p>
            <a:endParaRPr lang="sr-Cyrl-RS" dirty="0" smtClean="0"/>
          </a:p>
          <a:p>
            <a:r>
              <a:rPr lang="sr-Cyrl-RS" dirty="0" smtClean="0"/>
              <a:t>Постојање </a:t>
            </a:r>
            <a:r>
              <a:rPr lang="sr-Cyrl-RS" b="1" dirty="0" smtClean="0"/>
              <a:t>крварења</a:t>
            </a:r>
            <a:r>
              <a:rPr lang="sr-Cyrl-RS" dirty="0" smtClean="0"/>
              <a:t> (у кожи, у мишићима, зглобовима, из носа, слузница, генито-уринарног тракта;</a:t>
            </a:r>
            <a:br>
              <a:rPr lang="sr-Cyrl-RS" dirty="0" smtClean="0"/>
            </a:br>
            <a:r>
              <a:rPr lang="sr-Cyrl-RS" dirty="0" smtClean="0"/>
              <a:t>спонтано или након интервенција; постојање других болести или употреба лекова; породича анамнеза)</a:t>
            </a:r>
            <a:br>
              <a:rPr lang="sr-Cyrl-RS" dirty="0" smtClean="0"/>
            </a:br>
            <a:r>
              <a:rPr lang="sr-Cyrl-RS" dirty="0" smtClean="0"/>
              <a:t>или постојање </a:t>
            </a:r>
            <a:r>
              <a:rPr lang="sr-Cyrl-RS" b="1" dirty="0" smtClean="0"/>
              <a:t>протромботских догађаја </a:t>
            </a:r>
            <a:r>
              <a:rPr lang="sr-Cyrl-RS" dirty="0" smtClean="0"/>
              <a:t>(ДВТ, ПТЕ, ИМ код младих људи,...), спонтаних побачаја</a:t>
            </a:r>
          </a:p>
          <a:p>
            <a:endParaRPr lang="sr-Cyrl-RS" dirty="0"/>
          </a:p>
          <a:p>
            <a:r>
              <a:rPr lang="sr-Cyrl-RS" b="1" dirty="0" smtClean="0"/>
              <a:t>Лабораторијске анализе и додатна дијагностика:</a:t>
            </a:r>
          </a:p>
          <a:p>
            <a:endParaRPr lang="sr-Cyrl-RS" b="1" dirty="0" smtClean="0"/>
          </a:p>
          <a:p>
            <a:r>
              <a:rPr lang="sr-Cyrl-RS" dirty="0" smtClean="0"/>
              <a:t>Од великог су значаја у постављању дијагнозе</a:t>
            </a:r>
            <a:endParaRPr lang="sr-Cyrl-R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218333" y="1689670"/>
            <a:ext cx="819455" cy="30777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sr-Cyrl-RS" sz="1400" i="1" dirty="0" smtClean="0">
                <a:solidFill>
                  <a:srgbClr val="C00000"/>
                </a:solidFill>
              </a:rPr>
              <a:t>Анемија</a:t>
            </a:r>
            <a:endParaRPr lang="en-US" sz="1400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76095" y="2370476"/>
            <a:ext cx="1377300" cy="30777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sr-Cyrl-RS" sz="1400" i="1" dirty="0" smtClean="0">
                <a:solidFill>
                  <a:srgbClr val="C00000"/>
                </a:solidFill>
              </a:rPr>
              <a:t>Еритроцитоза</a:t>
            </a:r>
            <a:endParaRPr lang="en-US" sz="1400" i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83029" y="2928605"/>
            <a:ext cx="1913024" cy="5232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sr-Cyrl-RS" sz="1400" i="1" dirty="0" smtClean="0">
                <a:solidFill>
                  <a:srgbClr val="C00000"/>
                </a:solidFill>
              </a:rPr>
              <a:t>Поремећаји беле лозе </a:t>
            </a:r>
            <a:br>
              <a:rPr lang="sr-Cyrl-RS" sz="1400" i="1" dirty="0" smtClean="0">
                <a:solidFill>
                  <a:srgbClr val="C00000"/>
                </a:solidFill>
              </a:rPr>
            </a:br>
            <a:r>
              <a:rPr lang="sr-Cyrl-RS" sz="1400" i="1" dirty="0" smtClean="0">
                <a:solidFill>
                  <a:srgbClr val="C00000"/>
                </a:solidFill>
              </a:rPr>
              <a:t>(смањен број)</a:t>
            </a:r>
            <a:endParaRPr lang="en-US" sz="1400" i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5444" y="3564111"/>
            <a:ext cx="3604577" cy="5232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sr-Cyrl-RS" sz="1400" i="1" dirty="0" smtClean="0">
                <a:solidFill>
                  <a:srgbClr val="C00000"/>
                </a:solidFill>
              </a:rPr>
              <a:t>Инфлитрација к. Сржи малигним ћелијама,</a:t>
            </a:r>
            <a:br>
              <a:rPr lang="sr-Cyrl-RS" sz="1400" i="1" dirty="0" smtClean="0">
                <a:solidFill>
                  <a:srgbClr val="C00000"/>
                </a:solidFill>
              </a:rPr>
            </a:br>
            <a:r>
              <a:rPr lang="sr-Cyrl-RS" sz="1400" i="1" dirty="0" smtClean="0">
                <a:solidFill>
                  <a:srgbClr val="C00000"/>
                </a:solidFill>
              </a:rPr>
              <a:t>остеолизне лезије</a:t>
            </a:r>
            <a:endParaRPr lang="en-US" sz="1400" i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43349" y="3451825"/>
            <a:ext cx="2945999" cy="116955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sr-Cyrl-RS" sz="1400" i="1" dirty="0" smtClean="0">
                <a:solidFill>
                  <a:srgbClr val="C00000"/>
                </a:solidFill>
              </a:rPr>
              <a:t>Јављају се у склопу</a:t>
            </a:r>
            <a:br>
              <a:rPr lang="sr-Cyrl-RS" sz="1400" i="1" dirty="0" smtClean="0">
                <a:solidFill>
                  <a:srgbClr val="C00000"/>
                </a:solidFill>
              </a:rPr>
            </a:br>
            <a:r>
              <a:rPr lang="sr-Cyrl-RS" sz="1400" i="1" dirty="0" smtClean="0">
                <a:solidFill>
                  <a:srgbClr val="C00000"/>
                </a:solidFill>
              </a:rPr>
              <a:t>малигних хематолошких болести, </a:t>
            </a:r>
            <a:br>
              <a:rPr lang="sr-Cyrl-RS" sz="1400" i="1" dirty="0" smtClean="0">
                <a:solidFill>
                  <a:srgbClr val="C00000"/>
                </a:solidFill>
              </a:rPr>
            </a:br>
            <a:r>
              <a:rPr lang="sr-Cyrl-RS" sz="1400" i="1" dirty="0" smtClean="0">
                <a:solidFill>
                  <a:srgbClr val="C00000"/>
                </a:solidFill>
              </a:rPr>
              <a:t>али могу ићи у прилог друге </a:t>
            </a:r>
          </a:p>
          <a:p>
            <a:r>
              <a:rPr lang="sr-Cyrl-RS" sz="1400" i="1" dirty="0" smtClean="0">
                <a:solidFill>
                  <a:srgbClr val="C00000"/>
                </a:solidFill>
              </a:rPr>
              <a:t>хематолошке и нехематолошке </a:t>
            </a:r>
            <a:br>
              <a:rPr lang="sr-Cyrl-RS" sz="1400" i="1" dirty="0" smtClean="0">
                <a:solidFill>
                  <a:srgbClr val="C00000"/>
                </a:solidFill>
              </a:rPr>
            </a:br>
            <a:r>
              <a:rPr lang="sr-Cyrl-RS" sz="1400" i="1" dirty="0" smtClean="0">
                <a:solidFill>
                  <a:srgbClr val="C00000"/>
                </a:solidFill>
              </a:rPr>
              <a:t>патологије</a:t>
            </a:r>
            <a:endParaRPr lang="en-US" sz="1400" i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35633" y="4804333"/>
            <a:ext cx="1030218" cy="5232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sr-Cyrl-RS" sz="1400" i="1" dirty="0" smtClean="0">
                <a:solidFill>
                  <a:srgbClr val="C00000"/>
                </a:solidFill>
              </a:rPr>
              <a:t>Поремећај</a:t>
            </a:r>
            <a:br>
              <a:rPr lang="sr-Cyrl-RS" sz="1400" i="1" dirty="0" smtClean="0">
                <a:solidFill>
                  <a:srgbClr val="C00000"/>
                </a:solidFill>
              </a:rPr>
            </a:br>
            <a:r>
              <a:rPr lang="sr-Cyrl-RS" sz="1400" i="1" dirty="0" smtClean="0">
                <a:solidFill>
                  <a:srgbClr val="C00000"/>
                </a:solidFill>
              </a:rPr>
              <a:t>хемостазе</a:t>
            </a:r>
            <a:endParaRPr lang="en-US" sz="14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67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1070"/>
    </mc:Choice>
    <mc:Fallback xmlns="">
      <p:transition spd="slow" advTm="35107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87" y="351971"/>
            <a:ext cx="1120728" cy="11207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27200" y="681502"/>
            <a:ext cx="3095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Клинички случај бр. </a:t>
            </a:r>
            <a:r>
              <a:rPr lang="sr-Cyrl-RS" sz="2400" b="1" dirty="0"/>
              <a:t>1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56591" y="2637183"/>
            <a:ext cx="106550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Пацијенткиња, старости 2</a:t>
            </a:r>
            <a:r>
              <a:rPr lang="en-US" dirty="0" smtClean="0"/>
              <a:t>8</a:t>
            </a:r>
            <a:r>
              <a:rPr lang="sr-Cyrl-RS" dirty="0" smtClean="0"/>
              <a:t> година, јавља се лекару опште праксе због слабости и малаксалости,</a:t>
            </a:r>
            <a:br>
              <a:rPr lang="sr-Cyrl-RS" dirty="0" smtClean="0"/>
            </a:br>
            <a:r>
              <a:rPr lang="sr-Cyrl-RS" dirty="0" smtClean="0"/>
              <a:t>благо повишене телесне температуре, губитка у телесној маси, као и „отока“ у пределу десне</a:t>
            </a:r>
          </a:p>
          <a:p>
            <a:r>
              <a:rPr lang="sr-Cyrl-RS" dirty="0"/>
              <a:t>н</a:t>
            </a:r>
            <a:r>
              <a:rPr lang="sr-Cyrl-RS" dirty="0" smtClean="0"/>
              <a:t>аткључне ране.</a:t>
            </a:r>
          </a:p>
          <a:p>
            <a:r>
              <a:rPr lang="sr-Cyrl-RS" dirty="0" smtClean="0"/>
              <a:t>Након обављеног прегледа и лабораторијски верификоване анемије, лекар опште праксе пацијенткињу </a:t>
            </a:r>
            <a:br>
              <a:rPr lang="sr-Cyrl-RS" dirty="0" smtClean="0"/>
            </a:br>
            <a:r>
              <a:rPr lang="sr-Cyrl-RS" dirty="0" smtClean="0"/>
              <a:t>упућује на преглед хематологу.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25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295"/>
    </mc:Choice>
    <mc:Fallback xmlns="">
      <p:transition spd="slow" advTm="2429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78296"/>
            <a:ext cx="4561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Корак 1 </a:t>
            </a:r>
            <a:r>
              <a:rPr lang="sr-Cyrl-RS" dirty="0" smtClean="0"/>
              <a:t>– Анамнеза и физикални преглед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1548" y="1007164"/>
            <a:ext cx="11697113" cy="4555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Анамнеза:</a:t>
            </a:r>
          </a:p>
          <a:p>
            <a:endParaRPr lang="sr-Cyrl-RS" dirty="0"/>
          </a:p>
          <a:p>
            <a:r>
              <a:rPr lang="sr-Cyrl-RS" dirty="0" smtClean="0"/>
              <a:t>Пацијенткиња се доминантно жали на слабост и малаксалост, као и на појаву „кврге“ у десној наткључној јами.</a:t>
            </a:r>
          </a:p>
          <a:p>
            <a:endParaRPr lang="sr-Cyrl-RS" dirty="0"/>
          </a:p>
          <a:p>
            <a:r>
              <a:rPr lang="sr-Cyrl-RS" dirty="0" smtClean="0"/>
              <a:t>Наводи да се претходне 2-3 недеље осећа доста слабо и малаксало. У почетку није могла да се бави физичком </a:t>
            </a:r>
            <a:br>
              <a:rPr lang="sr-Cyrl-RS" dirty="0" smtClean="0"/>
            </a:br>
            <a:r>
              <a:rPr lang="sr-Cyrl-RS" dirty="0" smtClean="0"/>
              <a:t>активношћу, а последњих неколико дана има проблема и са обављањем уобичајених дневних активности. </a:t>
            </a:r>
            <a:br>
              <a:rPr lang="sr-Cyrl-RS" dirty="0" smtClean="0"/>
            </a:br>
            <a:r>
              <a:rPr lang="sr-Cyrl-RS" dirty="0" smtClean="0"/>
              <a:t>У вези са „квргом“ у десној наткључној јами, наводи да се појавила пре пар недеља, али да није болела.</a:t>
            </a:r>
          </a:p>
          <a:p>
            <a:r>
              <a:rPr lang="sr-Cyrl-RS" dirty="0" smtClean="0"/>
              <a:t>На питање да ли је имала повишену телесну температуру, одговара да јесте повремено, али да она није прелазила</a:t>
            </a:r>
            <a:br>
              <a:rPr lang="sr-Cyrl-RS" dirty="0" smtClean="0"/>
            </a:br>
            <a:r>
              <a:rPr lang="sr-Cyrl-RS" dirty="0" smtClean="0"/>
              <a:t>38° С. Додаје и да је имала ноћна презнојавања.</a:t>
            </a:r>
            <a:br>
              <a:rPr lang="sr-Cyrl-RS" dirty="0" smtClean="0"/>
            </a:br>
            <a:r>
              <a:rPr lang="sr-Cyrl-RS" dirty="0" smtClean="0"/>
              <a:t>На питање да ли је изгубила у телесној маси, одговара да јесте, и то 5-6 кг.</a:t>
            </a:r>
          </a:p>
          <a:p>
            <a:r>
              <a:rPr lang="sr-Cyrl-RS" dirty="0" smtClean="0"/>
              <a:t>Негира постојање честих инфекција, као и крварења. Негира болове у костима, кашаљ и гушење, као и проблеме са </a:t>
            </a:r>
            <a:br>
              <a:rPr lang="sr-Cyrl-RS" dirty="0" smtClean="0"/>
            </a:br>
            <a:r>
              <a:rPr lang="sr-Cyrl-RS" dirty="0" smtClean="0"/>
              <a:t>видом.</a:t>
            </a:r>
            <a:endParaRPr lang="sr-Cyrl-RS" dirty="0"/>
          </a:p>
          <a:p>
            <a:endParaRPr lang="sr-Cyrl-RS" dirty="0"/>
          </a:p>
          <a:p>
            <a:r>
              <a:rPr lang="sr-Cyrl-RS" dirty="0" smtClean="0"/>
              <a:t>Негира постојање других болести.</a:t>
            </a:r>
          </a:p>
          <a:p>
            <a:r>
              <a:rPr lang="sr-Cyrl-RS" dirty="0" smtClean="0"/>
              <a:t>Наводи да је мајка имала карцином дојке, који је оперисан.</a:t>
            </a:r>
          </a:p>
          <a:p>
            <a:r>
              <a:rPr lang="sr-Cyrl-RS" dirty="0" smtClean="0"/>
              <a:t>Негира алергију на храну и лекове. Не конзумира алкохол ни цигарете.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67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820"/>
    </mc:Choice>
    <mc:Fallback xmlns="">
      <p:transition spd="slow" advTm="7582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78296"/>
            <a:ext cx="4561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Корак 1 </a:t>
            </a:r>
            <a:r>
              <a:rPr lang="sr-Cyrl-RS" dirty="0" smtClean="0"/>
              <a:t>– Анамнеза и физикални преглед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1548" y="1007164"/>
            <a:ext cx="11134908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Физикални преглед:</a:t>
            </a:r>
          </a:p>
          <a:p>
            <a:endParaRPr lang="sr-Cyrl-RS" dirty="0"/>
          </a:p>
          <a:p>
            <a:r>
              <a:rPr lang="sr-Cyrl-RS" dirty="0" smtClean="0"/>
              <a:t>Пацијенткиња је субфебрилна, блеђе пребојености коже, без знакова за хеморагијски синдром.</a:t>
            </a:r>
            <a:br>
              <a:rPr lang="sr-Cyrl-RS" dirty="0" smtClean="0"/>
            </a:br>
            <a:r>
              <a:rPr lang="sr-Cyrl-RS" dirty="0" smtClean="0"/>
              <a:t>У левој латеро-цервикалној и супраклавикуларној регији пипају се увећани лимфни чворови, величине 2-3 цм,</a:t>
            </a:r>
            <a:br>
              <a:rPr lang="sr-Cyrl-RS" dirty="0" smtClean="0"/>
            </a:br>
            <a:r>
              <a:rPr lang="sr-Cyrl-RS" dirty="0" smtClean="0"/>
              <a:t>који су при палпацији безболни, мекани, нефиксирани за околно ткиво, без знакова запаљења коже и околног</a:t>
            </a:r>
            <a:br>
              <a:rPr lang="sr-Cyrl-RS" dirty="0" smtClean="0"/>
            </a:br>
            <a:r>
              <a:rPr lang="sr-Cyrl-RS" dirty="0" smtClean="0"/>
              <a:t>ткива.</a:t>
            </a:r>
            <a:br>
              <a:rPr lang="sr-Cyrl-RS" dirty="0" smtClean="0"/>
            </a:br>
            <a:r>
              <a:rPr lang="sr-Cyrl-RS" dirty="0" smtClean="0"/>
              <a:t>Налаз на срцу и плућима уредан.</a:t>
            </a:r>
            <a:br>
              <a:rPr lang="sr-Cyrl-RS" dirty="0" smtClean="0"/>
            </a:br>
            <a:r>
              <a:rPr lang="sr-Cyrl-RS" dirty="0" smtClean="0"/>
              <a:t>Налаз на абдомену уредан, без хепато- и спленомегатије. Без периферних отока.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03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467"/>
    </mc:Choice>
    <mc:Fallback xmlns="">
      <p:transition spd="slow" advTm="5746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575" y="583096"/>
            <a:ext cx="8655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dirty="0" smtClean="0">
                <a:solidFill>
                  <a:srgbClr val="2F6DA6"/>
                </a:solidFill>
              </a:rPr>
              <a:t>Закључци изведени на основу анамнезе и физикалног прегледа:</a:t>
            </a:r>
            <a:endParaRPr lang="en-US" sz="2400" dirty="0">
              <a:solidFill>
                <a:srgbClr val="2F6DA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575" y="1878911"/>
            <a:ext cx="535095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r-Cyrl-RS" dirty="0" smtClean="0"/>
              <a:t>Налаз иде у прилог лимфопролиферативне болести.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27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01"/>
    </mc:Choice>
    <mc:Fallback xmlns="">
      <p:transition spd="slow" advTm="2080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035" y="1989268"/>
            <a:ext cx="111450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 лабораторијским анализама региструје се снижен хемоглобин (</a:t>
            </a:r>
            <a:r>
              <a:rPr lang="en-U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107</a:t>
            </a: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g/L</a:t>
            </a:r>
            <a:r>
              <a:rPr lang="en-U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уз референтне остале параметре ККС. Испитиване биохемијске анализе (укључујући </a:t>
            </a:r>
            <a:r>
              <a:rPr lang="en-US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ALP</a:t>
            </a:r>
            <a:r>
              <a:rPr lang="en-U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en-US" i="1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LDH</a:t>
            </a: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) и јонограм </a:t>
            </a:r>
            <a:r>
              <a:rPr lang="sr-Cyrl-RS" dirty="0">
                <a:ea typeface="Calibri" panose="020F0502020204030204" pitchFamily="34" charset="0"/>
                <a:cs typeface="Times New Roman" panose="02020603050405020304" pitchFamily="18" charset="0"/>
              </a:rPr>
              <a:t>у опсегу референтних </a:t>
            </a: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вредности.</a:t>
            </a:r>
          </a:p>
          <a:p>
            <a:pPr>
              <a:spcAft>
                <a:spcPts val="0"/>
              </a:spcAft>
            </a:pP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Серологија на </a:t>
            </a:r>
            <a:r>
              <a:rPr lang="en-US" i="1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EBV</a:t>
            </a: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HIV</a:t>
            </a: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, токсоплазмозу – негативна. </a:t>
            </a:r>
            <a:endParaRPr lang="sr-Cyrl-RS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278296"/>
            <a:ext cx="3859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Корак 2 </a:t>
            </a:r>
            <a:r>
              <a:rPr lang="sr-Cyrl-RS" dirty="0" smtClean="0"/>
              <a:t>– Лабораторијске анализе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716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843"/>
    </mc:Choice>
    <mc:Fallback xmlns="">
      <p:transition spd="slow" advTm="78843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1064</Words>
  <Application>Microsoft Office PowerPoint</Application>
  <PresentationFormat>Widescreen</PresentationFormat>
  <Paragraphs>202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Garamond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MAKI</dc:creator>
  <cp:lastModifiedBy>Pc</cp:lastModifiedBy>
  <cp:revision>27</cp:revision>
  <dcterms:created xsi:type="dcterms:W3CDTF">2021-01-27T21:24:12Z</dcterms:created>
  <dcterms:modified xsi:type="dcterms:W3CDTF">2021-02-10T00:31:31Z</dcterms:modified>
</cp:coreProperties>
</file>